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Lst>
  <p:sldSz cy="32918400" cx="21945600"/>
  <p:notesSz cx="7315200" cy="9601200"/>
  <p:embeddedFontLst>
    <p:embeddedFont>
      <p:font typeface="Architects Daughter"/>
      <p:regular r:id="rId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6960">
          <p15:clr>
            <a:srgbClr val="A4A3A4"/>
          </p15:clr>
        </p15:guide>
      </p15:sldGuideLst>
    </p:ext>
    <p:ext uri="GoogleSlidesCustomDataVersion2">
      <go:slidesCustomData xmlns:go="http://customooxmlschemas.google.com/" r:id="rId10" roundtripDataSignature="AMtx7mhZ2G7/JAcrUFX2bap9b6WELMdf6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4C29F3-B08D-4E28-BAAF-DFECA3775BD4}">
  <a:tblStyle styleId="{5B4C29F3-B08D-4E28-BAAF-DFECA3775BD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696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10" Type="http://customschemas.google.com/relationships/presentationmetadata" Target="metadata"/><Relationship Id="rId9" Type="http://schemas.openxmlformats.org/officeDocument/2006/relationships/font" Target="fonts/ArchitectsDaughter-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2444750" y="715963"/>
            <a:ext cx="2427288" cy="36385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82" name="Google Shape;82;p1:notes"/>
          <p:cNvSpPr txBox="1"/>
          <p:nvPr>
            <p:ph idx="1" type="body"/>
          </p:nvPr>
        </p:nvSpPr>
        <p:spPr>
          <a:xfrm>
            <a:off x="974725" y="4594225"/>
            <a:ext cx="5365750" cy="4278313"/>
          </a:xfrm>
          <a:prstGeom prst="rect">
            <a:avLst/>
          </a:prstGeom>
          <a:noFill/>
          <a:ln>
            <a:noFill/>
          </a:ln>
        </p:spPr>
        <p:txBody>
          <a:bodyPr anchorCtr="0" anchor="t" bIns="50800" lIns="101600" spcFirstLastPara="1" rIns="101600" wrap="square" tIns="508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4"/>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3"/>
          <p:cNvSpPr txBox="1"/>
          <p:nvPr>
            <p:ph type="title"/>
          </p:nvPr>
        </p:nvSpPr>
        <p:spPr>
          <a:xfrm>
            <a:off x="1647825" y="2925763"/>
            <a:ext cx="18649950" cy="5486400"/>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 name="Google Shape;70;p13"/>
          <p:cNvSpPr txBox="1"/>
          <p:nvPr>
            <p:ph idx="1" type="body"/>
          </p:nvPr>
        </p:nvSpPr>
        <p:spPr>
          <a:xfrm rot="5400000">
            <a:off x="1098550" y="10061575"/>
            <a:ext cx="19748500" cy="18649950"/>
          </a:xfrm>
          <a:prstGeom prst="rect">
            <a:avLst/>
          </a:prstGeom>
          <a:noFill/>
          <a:ln>
            <a:noFill/>
          </a:ln>
        </p:spPr>
        <p:txBody>
          <a:bodyPr anchorCtr="0" anchor="t" bIns="162325" lIns="324650" spcFirstLastPara="1" rIns="324650" wrap="square" tIns="162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3"/>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3"/>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3"/>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4"/>
          <p:cNvSpPr txBox="1"/>
          <p:nvPr>
            <p:ph type="title"/>
          </p:nvPr>
        </p:nvSpPr>
        <p:spPr>
          <a:xfrm rot="5400000">
            <a:off x="4799013" y="13762038"/>
            <a:ext cx="26335037" cy="4662487"/>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 name="Google Shape;76;p14"/>
          <p:cNvSpPr txBox="1"/>
          <p:nvPr>
            <p:ph idx="1" type="body"/>
          </p:nvPr>
        </p:nvSpPr>
        <p:spPr>
          <a:xfrm rot="5400000">
            <a:off x="-4602162" y="9175750"/>
            <a:ext cx="26335037" cy="13835063"/>
          </a:xfrm>
          <a:prstGeom prst="rect">
            <a:avLst/>
          </a:prstGeom>
          <a:noFill/>
          <a:ln>
            <a:noFill/>
          </a:ln>
        </p:spPr>
        <p:txBody>
          <a:bodyPr anchorCtr="0" anchor="t" bIns="162325" lIns="324650" spcFirstLastPara="1" rIns="324650" wrap="square" tIns="162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4"/>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4"/>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1646238" y="10226675"/>
            <a:ext cx="18653125" cy="7054850"/>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5"/>
          <p:cNvSpPr txBox="1"/>
          <p:nvPr>
            <p:ph idx="1" type="subTitle"/>
          </p:nvPr>
        </p:nvSpPr>
        <p:spPr>
          <a:xfrm>
            <a:off x="3292475" y="18653125"/>
            <a:ext cx="15360650" cy="8413750"/>
          </a:xfrm>
          <a:prstGeom prst="rect">
            <a:avLst/>
          </a:prstGeom>
          <a:noFill/>
          <a:ln>
            <a:noFill/>
          </a:ln>
        </p:spPr>
        <p:txBody>
          <a:bodyPr anchorCtr="0" anchor="t" bIns="162325" lIns="324650" spcFirstLastPara="1" rIns="324650" wrap="square" tIns="162325">
            <a:noAutofit/>
          </a:bodyPr>
          <a:lstStyle>
            <a:lvl1pPr lvl="0" algn="ctr">
              <a:spcBef>
                <a:spcPts val="2260"/>
              </a:spcBef>
              <a:spcAft>
                <a:spcPts val="0"/>
              </a:spcAft>
              <a:buClr>
                <a:schemeClr val="dk1"/>
              </a:buClr>
              <a:buSzPts val="11300"/>
              <a:buFont typeface="Times New Roman"/>
              <a:buNone/>
              <a:defRPr/>
            </a:lvl1pPr>
            <a:lvl2pPr lvl="1" algn="ctr">
              <a:spcBef>
                <a:spcPts val="1960"/>
              </a:spcBef>
              <a:spcAft>
                <a:spcPts val="0"/>
              </a:spcAft>
              <a:buClr>
                <a:schemeClr val="dk1"/>
              </a:buClr>
              <a:buSzPts val="9800"/>
              <a:buFont typeface="Times New Roman"/>
              <a:buNone/>
              <a:defRPr/>
            </a:lvl2pPr>
            <a:lvl3pPr lvl="2" algn="ctr">
              <a:spcBef>
                <a:spcPts val="1680"/>
              </a:spcBef>
              <a:spcAft>
                <a:spcPts val="0"/>
              </a:spcAft>
              <a:buClr>
                <a:schemeClr val="dk1"/>
              </a:buClr>
              <a:buSzPts val="8400"/>
              <a:buFont typeface="Times New Roman"/>
              <a:buNone/>
              <a:defRPr/>
            </a:lvl3pPr>
            <a:lvl4pPr lvl="3" algn="ctr">
              <a:spcBef>
                <a:spcPts val="1420"/>
              </a:spcBef>
              <a:spcAft>
                <a:spcPts val="0"/>
              </a:spcAft>
              <a:buClr>
                <a:schemeClr val="dk1"/>
              </a:buClr>
              <a:buSzPts val="7100"/>
              <a:buFont typeface="Times New Roman"/>
              <a:buNone/>
              <a:defRPr/>
            </a:lvl4pPr>
            <a:lvl5pPr lvl="4" algn="ctr">
              <a:spcBef>
                <a:spcPts val="1420"/>
              </a:spcBef>
              <a:spcAft>
                <a:spcPts val="0"/>
              </a:spcAft>
              <a:buClr>
                <a:schemeClr val="dk1"/>
              </a:buClr>
              <a:buSzPts val="7100"/>
              <a:buFont typeface="Times New Roman"/>
              <a:buNone/>
              <a:defRPr/>
            </a:lvl5pPr>
            <a:lvl6pPr lvl="5" algn="ctr">
              <a:spcBef>
                <a:spcPts val="1420"/>
              </a:spcBef>
              <a:spcAft>
                <a:spcPts val="0"/>
              </a:spcAft>
              <a:buClr>
                <a:schemeClr val="dk1"/>
              </a:buClr>
              <a:buSzPts val="7100"/>
              <a:buFont typeface="Times New Roman"/>
              <a:buNone/>
              <a:defRPr/>
            </a:lvl6pPr>
            <a:lvl7pPr lvl="6" algn="ctr">
              <a:spcBef>
                <a:spcPts val="1420"/>
              </a:spcBef>
              <a:spcAft>
                <a:spcPts val="0"/>
              </a:spcAft>
              <a:buClr>
                <a:schemeClr val="dk1"/>
              </a:buClr>
              <a:buSzPts val="7100"/>
              <a:buFont typeface="Times New Roman"/>
              <a:buNone/>
              <a:defRPr/>
            </a:lvl7pPr>
            <a:lvl8pPr lvl="7" algn="ctr">
              <a:spcBef>
                <a:spcPts val="1420"/>
              </a:spcBef>
              <a:spcAft>
                <a:spcPts val="0"/>
              </a:spcAft>
              <a:buClr>
                <a:schemeClr val="dk1"/>
              </a:buClr>
              <a:buSzPts val="7100"/>
              <a:buFont typeface="Times New Roman"/>
              <a:buNone/>
              <a:defRPr/>
            </a:lvl8pPr>
            <a:lvl9pPr lvl="8" algn="ctr">
              <a:spcBef>
                <a:spcPts val="1420"/>
              </a:spcBef>
              <a:spcAft>
                <a:spcPts val="0"/>
              </a:spcAft>
              <a:buClr>
                <a:schemeClr val="dk1"/>
              </a:buClr>
              <a:buSzPts val="7100"/>
              <a:buFont typeface="Times New Roman"/>
              <a:buNone/>
              <a:defRPr/>
            </a:lvl9pPr>
          </a:lstStyle>
          <a:p/>
        </p:txBody>
      </p:sp>
      <p:sp>
        <p:nvSpPr>
          <p:cNvPr id="18" name="Google Shape;18;p5"/>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
          <p:cNvSpPr txBox="1"/>
          <p:nvPr>
            <p:ph type="title"/>
          </p:nvPr>
        </p:nvSpPr>
        <p:spPr>
          <a:xfrm>
            <a:off x="1647825" y="2925763"/>
            <a:ext cx="18649950" cy="5486400"/>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6"/>
          <p:cNvSpPr txBox="1"/>
          <p:nvPr>
            <p:ph idx="1" type="body"/>
          </p:nvPr>
        </p:nvSpPr>
        <p:spPr>
          <a:xfrm>
            <a:off x="1647825" y="9512300"/>
            <a:ext cx="18649950" cy="19748500"/>
          </a:xfrm>
          <a:prstGeom prst="rect">
            <a:avLst/>
          </a:prstGeom>
          <a:noFill/>
          <a:ln>
            <a:noFill/>
          </a:ln>
        </p:spPr>
        <p:txBody>
          <a:bodyPr anchorCtr="0" anchor="t" bIns="162325" lIns="324650" spcFirstLastPara="1" rIns="324650" wrap="square" tIns="162325">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7"/>
          <p:cNvSpPr txBox="1"/>
          <p:nvPr>
            <p:ph type="title"/>
          </p:nvPr>
        </p:nvSpPr>
        <p:spPr>
          <a:xfrm>
            <a:off x="1733550" y="21153438"/>
            <a:ext cx="18653125" cy="6537325"/>
          </a:xfrm>
          <a:prstGeom prst="rect">
            <a:avLst/>
          </a:prstGeom>
          <a:noFill/>
          <a:ln>
            <a:noFill/>
          </a:ln>
        </p:spPr>
        <p:txBody>
          <a:bodyPr anchorCtr="0" anchor="t" bIns="162325" lIns="324650" spcFirstLastPara="1" rIns="324650" wrap="square" tIns="162325">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7"/>
          <p:cNvSpPr txBox="1"/>
          <p:nvPr>
            <p:ph idx="1" type="body"/>
          </p:nvPr>
        </p:nvSpPr>
        <p:spPr>
          <a:xfrm>
            <a:off x="1733550" y="13952538"/>
            <a:ext cx="18653125" cy="7200900"/>
          </a:xfrm>
          <a:prstGeom prst="rect">
            <a:avLst/>
          </a:prstGeom>
          <a:noFill/>
          <a:ln>
            <a:noFill/>
          </a:ln>
        </p:spPr>
        <p:txBody>
          <a:bodyPr anchorCtr="0" anchor="b" bIns="162325" lIns="324650" spcFirstLastPara="1" rIns="324650" wrap="square" tIns="162325">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30" name="Google Shape;30;p7"/>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
          <p:cNvSpPr txBox="1"/>
          <p:nvPr>
            <p:ph type="title"/>
          </p:nvPr>
        </p:nvSpPr>
        <p:spPr>
          <a:xfrm>
            <a:off x="1647825" y="2925763"/>
            <a:ext cx="18649950" cy="5486400"/>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8"/>
          <p:cNvSpPr txBox="1"/>
          <p:nvPr>
            <p:ph idx="1" type="body"/>
          </p:nvPr>
        </p:nvSpPr>
        <p:spPr>
          <a:xfrm>
            <a:off x="1647825" y="9512300"/>
            <a:ext cx="9248775" cy="19748500"/>
          </a:xfrm>
          <a:prstGeom prst="rect">
            <a:avLst/>
          </a:prstGeom>
          <a:noFill/>
          <a:ln>
            <a:noFill/>
          </a:ln>
        </p:spPr>
        <p:txBody>
          <a:bodyPr anchorCtr="0" anchor="t" bIns="162325" lIns="324650" spcFirstLastPara="1" rIns="324650" wrap="square" tIns="162325">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36" name="Google Shape;36;p8"/>
          <p:cNvSpPr txBox="1"/>
          <p:nvPr>
            <p:ph idx="2" type="body"/>
          </p:nvPr>
        </p:nvSpPr>
        <p:spPr>
          <a:xfrm>
            <a:off x="11049000" y="9512300"/>
            <a:ext cx="9248775" cy="19748500"/>
          </a:xfrm>
          <a:prstGeom prst="rect">
            <a:avLst/>
          </a:prstGeom>
          <a:noFill/>
          <a:ln>
            <a:noFill/>
          </a:ln>
        </p:spPr>
        <p:txBody>
          <a:bodyPr anchorCtr="0" anchor="t" bIns="162325" lIns="324650" spcFirstLastPara="1" rIns="324650" wrap="square" tIns="162325">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37" name="Google Shape;37;p8"/>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9"/>
          <p:cNvSpPr txBox="1"/>
          <p:nvPr>
            <p:ph type="title"/>
          </p:nvPr>
        </p:nvSpPr>
        <p:spPr>
          <a:xfrm>
            <a:off x="1096963" y="1317625"/>
            <a:ext cx="19751675" cy="5486400"/>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9"/>
          <p:cNvSpPr txBox="1"/>
          <p:nvPr>
            <p:ph idx="1" type="body"/>
          </p:nvPr>
        </p:nvSpPr>
        <p:spPr>
          <a:xfrm>
            <a:off x="1096963" y="7369175"/>
            <a:ext cx="9696450" cy="3070225"/>
          </a:xfrm>
          <a:prstGeom prst="rect">
            <a:avLst/>
          </a:prstGeom>
          <a:noFill/>
          <a:ln>
            <a:noFill/>
          </a:ln>
        </p:spPr>
        <p:txBody>
          <a:bodyPr anchorCtr="0" anchor="b" bIns="162325" lIns="324650" spcFirstLastPara="1" rIns="324650" wrap="square" tIns="1623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3" name="Google Shape;43;p9"/>
          <p:cNvSpPr txBox="1"/>
          <p:nvPr>
            <p:ph idx="2" type="body"/>
          </p:nvPr>
        </p:nvSpPr>
        <p:spPr>
          <a:xfrm>
            <a:off x="1096963" y="10439400"/>
            <a:ext cx="9696450" cy="18965863"/>
          </a:xfrm>
          <a:prstGeom prst="rect">
            <a:avLst/>
          </a:prstGeom>
          <a:noFill/>
          <a:ln>
            <a:noFill/>
          </a:ln>
        </p:spPr>
        <p:txBody>
          <a:bodyPr anchorCtr="0" anchor="t" bIns="162325" lIns="324650" spcFirstLastPara="1" rIns="324650" wrap="square" tIns="162325">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44" name="Google Shape;44;p9"/>
          <p:cNvSpPr txBox="1"/>
          <p:nvPr>
            <p:ph idx="3" type="body"/>
          </p:nvPr>
        </p:nvSpPr>
        <p:spPr>
          <a:xfrm>
            <a:off x="11147425" y="7369175"/>
            <a:ext cx="9701213" cy="3070225"/>
          </a:xfrm>
          <a:prstGeom prst="rect">
            <a:avLst/>
          </a:prstGeom>
          <a:noFill/>
          <a:ln>
            <a:noFill/>
          </a:ln>
        </p:spPr>
        <p:txBody>
          <a:bodyPr anchorCtr="0" anchor="b" bIns="162325" lIns="324650" spcFirstLastPara="1" rIns="324650" wrap="square" tIns="162325">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5" name="Google Shape;45;p9"/>
          <p:cNvSpPr txBox="1"/>
          <p:nvPr>
            <p:ph idx="4" type="body"/>
          </p:nvPr>
        </p:nvSpPr>
        <p:spPr>
          <a:xfrm>
            <a:off x="11147425" y="10439400"/>
            <a:ext cx="9701213" cy="18965863"/>
          </a:xfrm>
          <a:prstGeom prst="rect">
            <a:avLst/>
          </a:prstGeom>
          <a:noFill/>
          <a:ln>
            <a:noFill/>
          </a:ln>
        </p:spPr>
        <p:txBody>
          <a:bodyPr anchorCtr="0" anchor="t" bIns="162325" lIns="324650" spcFirstLastPara="1" rIns="324650" wrap="square" tIns="162325">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46" name="Google Shape;46;p9"/>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0"/>
          <p:cNvSpPr txBox="1"/>
          <p:nvPr>
            <p:ph type="title"/>
          </p:nvPr>
        </p:nvSpPr>
        <p:spPr>
          <a:xfrm>
            <a:off x="1647825" y="2925763"/>
            <a:ext cx="18649950" cy="5486400"/>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10"/>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1"/>
          <p:cNvSpPr txBox="1"/>
          <p:nvPr>
            <p:ph type="title"/>
          </p:nvPr>
        </p:nvSpPr>
        <p:spPr>
          <a:xfrm>
            <a:off x="1096963" y="1311275"/>
            <a:ext cx="7219950" cy="5576888"/>
          </a:xfrm>
          <a:prstGeom prst="rect">
            <a:avLst/>
          </a:prstGeom>
          <a:noFill/>
          <a:ln>
            <a:noFill/>
          </a:ln>
        </p:spPr>
        <p:txBody>
          <a:bodyPr anchorCtr="0" anchor="b" bIns="162325" lIns="324650" spcFirstLastPara="1" rIns="324650" wrap="square" tIns="1623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11"/>
          <p:cNvSpPr txBox="1"/>
          <p:nvPr>
            <p:ph idx="1" type="body"/>
          </p:nvPr>
        </p:nvSpPr>
        <p:spPr>
          <a:xfrm>
            <a:off x="8580438" y="1311275"/>
            <a:ext cx="12268200" cy="28093988"/>
          </a:xfrm>
          <a:prstGeom prst="rect">
            <a:avLst/>
          </a:prstGeom>
          <a:noFill/>
          <a:ln>
            <a:noFill/>
          </a:ln>
        </p:spPr>
        <p:txBody>
          <a:bodyPr anchorCtr="0" anchor="t" bIns="162325" lIns="324650" spcFirstLastPara="1" rIns="324650" wrap="square" tIns="162325">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57" name="Google Shape;57;p11"/>
          <p:cNvSpPr txBox="1"/>
          <p:nvPr>
            <p:ph idx="2" type="body"/>
          </p:nvPr>
        </p:nvSpPr>
        <p:spPr>
          <a:xfrm>
            <a:off x="1096963" y="6888163"/>
            <a:ext cx="7219950" cy="22517100"/>
          </a:xfrm>
          <a:prstGeom prst="rect">
            <a:avLst/>
          </a:prstGeom>
          <a:noFill/>
          <a:ln>
            <a:noFill/>
          </a:ln>
        </p:spPr>
        <p:txBody>
          <a:bodyPr anchorCtr="0" anchor="t" bIns="162325" lIns="324650" spcFirstLastPara="1" rIns="324650" wrap="square" tIns="162325">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58" name="Google Shape;58;p11"/>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1"/>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2"/>
          <p:cNvSpPr txBox="1"/>
          <p:nvPr>
            <p:ph type="title"/>
          </p:nvPr>
        </p:nvSpPr>
        <p:spPr>
          <a:xfrm>
            <a:off x="4302125" y="23042563"/>
            <a:ext cx="13166725" cy="2720975"/>
          </a:xfrm>
          <a:prstGeom prst="rect">
            <a:avLst/>
          </a:prstGeom>
          <a:noFill/>
          <a:ln>
            <a:noFill/>
          </a:ln>
        </p:spPr>
        <p:txBody>
          <a:bodyPr anchorCtr="0" anchor="b" bIns="162325" lIns="324650" spcFirstLastPara="1" rIns="324650" wrap="square" tIns="162325">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12"/>
          <p:cNvSpPr/>
          <p:nvPr>
            <p:ph idx="2" type="pic"/>
          </p:nvPr>
        </p:nvSpPr>
        <p:spPr>
          <a:xfrm>
            <a:off x="4302125" y="2941638"/>
            <a:ext cx="13166725" cy="19750087"/>
          </a:xfrm>
          <a:prstGeom prst="rect">
            <a:avLst/>
          </a:prstGeom>
          <a:noFill/>
          <a:ln>
            <a:noFill/>
          </a:ln>
        </p:spPr>
      </p:sp>
      <p:sp>
        <p:nvSpPr>
          <p:cNvPr id="64" name="Google Shape;64;p12"/>
          <p:cNvSpPr txBox="1"/>
          <p:nvPr>
            <p:ph idx="1" type="body"/>
          </p:nvPr>
        </p:nvSpPr>
        <p:spPr>
          <a:xfrm>
            <a:off x="4302125" y="25763538"/>
            <a:ext cx="13166725" cy="3862387"/>
          </a:xfrm>
          <a:prstGeom prst="rect">
            <a:avLst/>
          </a:prstGeom>
          <a:noFill/>
          <a:ln>
            <a:noFill/>
          </a:ln>
        </p:spPr>
        <p:txBody>
          <a:bodyPr anchorCtr="0" anchor="t" bIns="162325" lIns="324650" spcFirstLastPara="1" rIns="324650" wrap="square" tIns="162325">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5" name="Google Shape;65;p12"/>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2"/>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2"/>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algn="r">
              <a:spcBef>
                <a:spcPts val="0"/>
              </a:spcBef>
              <a:spcAft>
                <a:spcPts val="0"/>
              </a:spcAft>
              <a:buNone/>
              <a:defRPr b="0" sz="50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sz="50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sz="50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sz="50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sz="50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sz="50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sz="50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sz="50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sz="50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1647825" y="2925763"/>
            <a:ext cx="18649950" cy="5486400"/>
          </a:xfrm>
          <a:prstGeom prst="rect">
            <a:avLst/>
          </a:prstGeom>
          <a:noFill/>
          <a:ln>
            <a:noFill/>
          </a:ln>
        </p:spPr>
        <p:txBody>
          <a:bodyPr anchorCtr="0" anchor="ctr" bIns="162325" lIns="324650" spcFirstLastPara="1" rIns="324650" wrap="square" tIns="162325">
            <a:noAutofit/>
          </a:bodyPr>
          <a:lstStyle>
            <a:lvl1pPr lvl="0" marR="0" rtl="0" algn="ctr">
              <a:spcBef>
                <a:spcPts val="0"/>
              </a:spcBef>
              <a:spcAft>
                <a:spcPts val="0"/>
              </a:spcAft>
              <a:buSzPts val="1400"/>
              <a:buNone/>
              <a:defRPr b="0" i="0" sz="155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155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155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155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155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155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155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155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15500" u="none" cap="none" strike="noStrike">
                <a:solidFill>
                  <a:schemeClr val="dk2"/>
                </a:solidFill>
                <a:latin typeface="Times New Roman"/>
                <a:ea typeface="Times New Roman"/>
                <a:cs typeface="Times New Roman"/>
                <a:sym typeface="Times New Roman"/>
              </a:defRPr>
            </a:lvl9pPr>
          </a:lstStyle>
          <a:p/>
        </p:txBody>
      </p:sp>
      <p:sp>
        <p:nvSpPr>
          <p:cNvPr id="7" name="Google Shape;7;p3"/>
          <p:cNvSpPr txBox="1"/>
          <p:nvPr>
            <p:ph idx="1" type="body"/>
          </p:nvPr>
        </p:nvSpPr>
        <p:spPr>
          <a:xfrm>
            <a:off x="1647825" y="9512300"/>
            <a:ext cx="18649950" cy="19748500"/>
          </a:xfrm>
          <a:prstGeom prst="rect">
            <a:avLst/>
          </a:prstGeom>
          <a:noFill/>
          <a:ln>
            <a:noFill/>
          </a:ln>
        </p:spPr>
        <p:txBody>
          <a:bodyPr anchorCtr="0" anchor="t" bIns="162325" lIns="324650" spcFirstLastPara="1" rIns="324650" wrap="square" tIns="162325">
            <a:noAutofit/>
          </a:bodyPr>
          <a:lstStyle>
            <a:lvl1pPr indent="-946150" lvl="0" marL="457200" marR="0" rtl="0" algn="l">
              <a:spcBef>
                <a:spcPts val="2260"/>
              </a:spcBef>
              <a:spcAft>
                <a:spcPts val="0"/>
              </a:spcAft>
              <a:buClr>
                <a:schemeClr val="dk1"/>
              </a:buClr>
              <a:buSzPts val="11300"/>
              <a:buFont typeface="Times New Roman"/>
              <a:buChar char="•"/>
              <a:defRPr b="0" i="0" sz="11300" u="none" cap="none" strike="noStrike">
                <a:solidFill>
                  <a:schemeClr val="dk1"/>
                </a:solidFill>
                <a:latin typeface="Times New Roman"/>
                <a:ea typeface="Times New Roman"/>
                <a:cs typeface="Times New Roman"/>
                <a:sym typeface="Times New Roman"/>
              </a:defRPr>
            </a:lvl1pPr>
            <a:lvl2pPr indent="-850900" lvl="1" marL="914400" marR="0" rtl="0" algn="l">
              <a:spcBef>
                <a:spcPts val="1960"/>
              </a:spcBef>
              <a:spcAft>
                <a:spcPts val="0"/>
              </a:spcAft>
              <a:buClr>
                <a:schemeClr val="dk1"/>
              </a:buClr>
              <a:buSzPts val="9800"/>
              <a:buFont typeface="Times New Roman"/>
              <a:buChar char="–"/>
              <a:defRPr b="0" i="0" sz="9800" u="none" cap="none" strike="noStrike">
                <a:solidFill>
                  <a:schemeClr val="dk1"/>
                </a:solidFill>
                <a:latin typeface="Times New Roman"/>
                <a:ea typeface="Times New Roman"/>
                <a:cs typeface="Times New Roman"/>
                <a:sym typeface="Times New Roman"/>
              </a:defRPr>
            </a:lvl2pPr>
            <a:lvl3pPr indent="-762000" lvl="2" marL="1371600" marR="0" rtl="0" algn="l">
              <a:spcBef>
                <a:spcPts val="1680"/>
              </a:spcBef>
              <a:spcAft>
                <a:spcPts val="0"/>
              </a:spcAft>
              <a:buClr>
                <a:schemeClr val="dk1"/>
              </a:buClr>
              <a:buSzPts val="8400"/>
              <a:buFont typeface="Times New Roman"/>
              <a:buChar char="•"/>
              <a:defRPr b="0" i="0" sz="8400" u="none" cap="none" strike="noStrike">
                <a:solidFill>
                  <a:schemeClr val="dk1"/>
                </a:solidFill>
                <a:latin typeface="Times New Roman"/>
                <a:ea typeface="Times New Roman"/>
                <a:cs typeface="Times New Roman"/>
                <a:sym typeface="Times New Roman"/>
              </a:defRPr>
            </a:lvl3pPr>
            <a:lvl4pPr indent="-679450" lvl="3" marL="1828800" marR="0" rtl="0" algn="l">
              <a:spcBef>
                <a:spcPts val="1420"/>
              </a:spcBef>
              <a:spcAft>
                <a:spcPts val="0"/>
              </a:spcAft>
              <a:buClr>
                <a:schemeClr val="dk1"/>
              </a:buClr>
              <a:buSzPts val="7100"/>
              <a:buFont typeface="Times New Roman"/>
              <a:buChar char="–"/>
              <a:defRPr b="0" i="0" sz="7100" u="none" cap="none" strike="noStrike">
                <a:solidFill>
                  <a:schemeClr val="dk1"/>
                </a:solidFill>
                <a:latin typeface="Times New Roman"/>
                <a:ea typeface="Times New Roman"/>
                <a:cs typeface="Times New Roman"/>
                <a:sym typeface="Times New Roman"/>
              </a:defRPr>
            </a:lvl4pPr>
            <a:lvl5pPr indent="-679450" lvl="4" marL="2286000" marR="0" rtl="0" algn="l">
              <a:spcBef>
                <a:spcPts val="1420"/>
              </a:spcBef>
              <a:spcAft>
                <a:spcPts val="0"/>
              </a:spcAft>
              <a:buClr>
                <a:schemeClr val="dk1"/>
              </a:buClr>
              <a:buSzPts val="7100"/>
              <a:buFont typeface="Times New Roman"/>
              <a:buChar char="•"/>
              <a:defRPr b="0" i="0" sz="7100" u="none" cap="none" strike="noStrike">
                <a:solidFill>
                  <a:schemeClr val="dk1"/>
                </a:solidFill>
                <a:latin typeface="Times New Roman"/>
                <a:ea typeface="Times New Roman"/>
                <a:cs typeface="Times New Roman"/>
                <a:sym typeface="Times New Roman"/>
              </a:defRPr>
            </a:lvl5pPr>
            <a:lvl6pPr indent="-679450" lvl="5" marL="2743200" marR="0" rtl="0" algn="l">
              <a:spcBef>
                <a:spcPts val="1420"/>
              </a:spcBef>
              <a:spcAft>
                <a:spcPts val="0"/>
              </a:spcAft>
              <a:buClr>
                <a:schemeClr val="dk1"/>
              </a:buClr>
              <a:buSzPts val="7100"/>
              <a:buFont typeface="Times New Roman"/>
              <a:buChar char="•"/>
              <a:defRPr b="0" i="0" sz="7100" u="none" cap="none" strike="noStrike">
                <a:solidFill>
                  <a:schemeClr val="dk1"/>
                </a:solidFill>
                <a:latin typeface="Times New Roman"/>
                <a:ea typeface="Times New Roman"/>
                <a:cs typeface="Times New Roman"/>
                <a:sym typeface="Times New Roman"/>
              </a:defRPr>
            </a:lvl6pPr>
            <a:lvl7pPr indent="-679450" lvl="6" marL="3200400" marR="0" rtl="0" algn="l">
              <a:spcBef>
                <a:spcPts val="1420"/>
              </a:spcBef>
              <a:spcAft>
                <a:spcPts val="0"/>
              </a:spcAft>
              <a:buClr>
                <a:schemeClr val="dk1"/>
              </a:buClr>
              <a:buSzPts val="7100"/>
              <a:buFont typeface="Times New Roman"/>
              <a:buChar char="•"/>
              <a:defRPr b="0" i="0" sz="7100" u="none" cap="none" strike="noStrike">
                <a:solidFill>
                  <a:schemeClr val="dk1"/>
                </a:solidFill>
                <a:latin typeface="Times New Roman"/>
                <a:ea typeface="Times New Roman"/>
                <a:cs typeface="Times New Roman"/>
                <a:sym typeface="Times New Roman"/>
              </a:defRPr>
            </a:lvl7pPr>
            <a:lvl8pPr indent="-679450" lvl="7" marL="3657600" marR="0" rtl="0" algn="l">
              <a:spcBef>
                <a:spcPts val="1420"/>
              </a:spcBef>
              <a:spcAft>
                <a:spcPts val="0"/>
              </a:spcAft>
              <a:buClr>
                <a:schemeClr val="dk1"/>
              </a:buClr>
              <a:buSzPts val="7100"/>
              <a:buFont typeface="Times New Roman"/>
              <a:buChar char="•"/>
              <a:defRPr b="0" i="0" sz="7100" u="none" cap="none" strike="noStrike">
                <a:solidFill>
                  <a:schemeClr val="dk1"/>
                </a:solidFill>
                <a:latin typeface="Times New Roman"/>
                <a:ea typeface="Times New Roman"/>
                <a:cs typeface="Times New Roman"/>
                <a:sym typeface="Times New Roman"/>
              </a:defRPr>
            </a:lvl8pPr>
            <a:lvl9pPr indent="-679450" lvl="8" marL="4114800" marR="0" rtl="0" algn="l">
              <a:spcBef>
                <a:spcPts val="1420"/>
              </a:spcBef>
              <a:spcAft>
                <a:spcPts val="0"/>
              </a:spcAft>
              <a:buClr>
                <a:schemeClr val="dk1"/>
              </a:buClr>
              <a:buSzPts val="7100"/>
              <a:buFont typeface="Times New Roman"/>
              <a:buChar char="•"/>
              <a:defRPr b="0" i="0" sz="7100" u="none" cap="none" strike="noStrike">
                <a:solidFill>
                  <a:schemeClr val="dk1"/>
                </a:solidFill>
                <a:latin typeface="Times New Roman"/>
                <a:ea typeface="Times New Roman"/>
                <a:cs typeface="Times New Roman"/>
                <a:sym typeface="Times New Roman"/>
              </a:defRPr>
            </a:lvl9pPr>
          </a:lstStyle>
          <a:p/>
        </p:txBody>
      </p:sp>
      <p:sp>
        <p:nvSpPr>
          <p:cNvPr id="8" name="Google Shape;8;p3"/>
          <p:cNvSpPr txBox="1"/>
          <p:nvPr>
            <p:ph idx="10" type="dt"/>
          </p:nvPr>
        </p:nvSpPr>
        <p:spPr>
          <a:xfrm>
            <a:off x="1647825" y="29992638"/>
            <a:ext cx="4572000" cy="2193925"/>
          </a:xfrm>
          <a:prstGeom prst="rect">
            <a:avLst/>
          </a:prstGeom>
          <a:noFill/>
          <a:ln>
            <a:noFill/>
          </a:ln>
        </p:spPr>
        <p:txBody>
          <a:bodyPr anchorCtr="0" anchor="ctr" bIns="162325" lIns="324650" spcFirstLastPara="1" rIns="324650" wrap="square" tIns="162325">
            <a:noAutofit/>
          </a:bodyPr>
          <a:lstStyle>
            <a:lvl1pPr lvl="0" marR="0" rtl="0" algn="l">
              <a:spcBef>
                <a:spcPts val="0"/>
              </a:spcBef>
              <a:spcAft>
                <a:spcPts val="0"/>
              </a:spcAft>
              <a:buSzPts val="1400"/>
              <a:buNone/>
              <a:defRPr b="0" i="0" sz="50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1" i="0" sz="1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1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1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chemeClr val="dk1"/>
                </a:solidFill>
                <a:latin typeface="Arial"/>
                <a:ea typeface="Arial"/>
                <a:cs typeface="Arial"/>
                <a:sym typeface="Arial"/>
              </a:defRPr>
            </a:lvl9pPr>
          </a:lstStyle>
          <a:p/>
        </p:txBody>
      </p:sp>
      <p:sp>
        <p:nvSpPr>
          <p:cNvPr id="9" name="Google Shape;9;p3"/>
          <p:cNvSpPr txBox="1"/>
          <p:nvPr>
            <p:ph idx="11" type="ftr"/>
          </p:nvPr>
        </p:nvSpPr>
        <p:spPr>
          <a:xfrm>
            <a:off x="7496175" y="29992638"/>
            <a:ext cx="6953250" cy="2193925"/>
          </a:xfrm>
          <a:prstGeom prst="rect">
            <a:avLst/>
          </a:prstGeom>
          <a:noFill/>
          <a:ln>
            <a:noFill/>
          </a:ln>
        </p:spPr>
        <p:txBody>
          <a:bodyPr anchorCtr="0" anchor="ctr" bIns="162325" lIns="324650" spcFirstLastPara="1" rIns="324650" wrap="square" tIns="162325">
            <a:noAutofit/>
          </a:bodyPr>
          <a:lstStyle>
            <a:lvl1pPr lvl="0" marR="0" rtl="0" algn="ctr">
              <a:spcBef>
                <a:spcPts val="0"/>
              </a:spcBef>
              <a:spcAft>
                <a:spcPts val="0"/>
              </a:spcAft>
              <a:buSzPts val="1400"/>
              <a:buNone/>
              <a:defRPr b="0" i="0" sz="50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1" i="0" sz="1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1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1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1800" u="none" cap="none" strike="noStrike">
                <a:solidFill>
                  <a:schemeClr val="dk1"/>
                </a:solidFill>
                <a:latin typeface="Arial"/>
                <a:ea typeface="Arial"/>
                <a:cs typeface="Arial"/>
                <a:sym typeface="Arial"/>
              </a:defRPr>
            </a:lvl9pPr>
          </a:lstStyle>
          <a:p/>
        </p:txBody>
      </p:sp>
      <p:sp>
        <p:nvSpPr>
          <p:cNvPr id="10" name="Google Shape;10;p3"/>
          <p:cNvSpPr txBox="1"/>
          <p:nvPr>
            <p:ph idx="12" type="sldNum"/>
          </p:nvPr>
        </p:nvSpPr>
        <p:spPr>
          <a:xfrm>
            <a:off x="15725775" y="29992638"/>
            <a:ext cx="4572000" cy="2193925"/>
          </a:xfrm>
          <a:prstGeom prst="rect">
            <a:avLst/>
          </a:prstGeom>
          <a:noFill/>
          <a:ln>
            <a:noFill/>
          </a:ln>
        </p:spPr>
        <p:txBody>
          <a:bodyPr anchorCtr="0" anchor="ctr" bIns="162325" lIns="324650" spcFirstLastPara="1" rIns="324650" wrap="square" tIns="162325">
            <a:noAutofit/>
          </a:bodyPr>
          <a:lstStyle>
            <a:lvl1pPr indent="0" lvl="0" marL="0" marR="0" rtl="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50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 Id="rId11" Type="http://schemas.openxmlformats.org/officeDocument/2006/relationships/image" Target="../media/image16.png"/><Relationship Id="rId10" Type="http://schemas.openxmlformats.org/officeDocument/2006/relationships/image" Target="../media/image15.png"/><Relationship Id="rId12" Type="http://schemas.openxmlformats.org/officeDocument/2006/relationships/image" Target="../media/image17.png"/><Relationship Id="rId9" Type="http://schemas.openxmlformats.org/officeDocument/2006/relationships/image" Target="../media/image19.jpg"/><Relationship Id="rId5" Type="http://schemas.openxmlformats.org/officeDocument/2006/relationships/image" Target="../media/image18.jpg"/><Relationship Id="rId6" Type="http://schemas.openxmlformats.org/officeDocument/2006/relationships/image" Target="../media/image4.jpg"/><Relationship Id="rId7" Type="http://schemas.openxmlformats.org/officeDocument/2006/relationships/image" Target="../media/image14.jpg"/><Relationship Id="rId8"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 Id="rId11" Type="http://schemas.openxmlformats.org/officeDocument/2006/relationships/image" Target="../media/image9.jpg"/><Relationship Id="rId10" Type="http://schemas.openxmlformats.org/officeDocument/2006/relationships/image" Target="../media/image10.jpg"/><Relationship Id="rId12" Type="http://schemas.openxmlformats.org/officeDocument/2006/relationships/image" Target="../media/image11.jpg"/><Relationship Id="rId9" Type="http://schemas.openxmlformats.org/officeDocument/2006/relationships/image" Target="../media/image2.jpg"/><Relationship Id="rId5" Type="http://schemas.openxmlformats.org/officeDocument/2006/relationships/image" Target="../media/image20.png"/><Relationship Id="rId6" Type="http://schemas.openxmlformats.org/officeDocument/2006/relationships/image" Target="../media/image7.jpg"/><Relationship Id="rId7" Type="http://schemas.openxmlformats.org/officeDocument/2006/relationships/image" Target="../media/image13.jpg"/><Relationship Id="rId8"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cxnSp>
        <p:nvCxnSpPr>
          <p:cNvPr id="84" name="Google Shape;84;p1"/>
          <p:cNvCxnSpPr/>
          <p:nvPr/>
        </p:nvCxnSpPr>
        <p:spPr>
          <a:xfrm>
            <a:off x="703263" y="3789363"/>
            <a:ext cx="20650200" cy="0"/>
          </a:xfrm>
          <a:prstGeom prst="straightConnector1">
            <a:avLst/>
          </a:prstGeom>
          <a:noFill/>
          <a:ln cap="flat" cmpd="sng" w="12700">
            <a:solidFill>
              <a:srgbClr val="333399"/>
            </a:solidFill>
            <a:prstDash val="solid"/>
            <a:round/>
            <a:headEnd len="sm" w="sm" type="none"/>
            <a:tailEnd len="sm" w="sm" type="none"/>
          </a:ln>
        </p:spPr>
      </p:cxnSp>
      <p:sp>
        <p:nvSpPr>
          <p:cNvPr id="85" name="Google Shape;85;p1"/>
          <p:cNvSpPr/>
          <p:nvPr/>
        </p:nvSpPr>
        <p:spPr>
          <a:xfrm>
            <a:off x="561975" y="668338"/>
            <a:ext cx="20916900" cy="31678562"/>
          </a:xfrm>
          <a:prstGeom prst="rect">
            <a:avLst/>
          </a:prstGeom>
          <a:noFill/>
          <a:ln cap="flat" cmpd="sng" w="12700">
            <a:solidFill>
              <a:srgbClr val="33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86" name="Google Shape;86;p1"/>
          <p:cNvSpPr/>
          <p:nvPr/>
        </p:nvSpPr>
        <p:spPr>
          <a:xfrm>
            <a:off x="425450" y="500063"/>
            <a:ext cx="21189950" cy="32000825"/>
          </a:xfrm>
          <a:prstGeom prst="rect">
            <a:avLst/>
          </a:prstGeom>
          <a:noFill/>
          <a:ln cap="flat" cmpd="sng" w="12700">
            <a:solidFill>
              <a:srgbClr val="33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87" name="Google Shape;87;p1"/>
          <p:cNvSpPr/>
          <p:nvPr/>
        </p:nvSpPr>
        <p:spPr>
          <a:xfrm>
            <a:off x="698500" y="855663"/>
            <a:ext cx="20654963" cy="1250950"/>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i="0" lang="en-US" sz="6000" u="none" cap="none" strike="noStrike">
                <a:solidFill>
                  <a:srgbClr val="881C1C"/>
                </a:solidFill>
                <a:latin typeface="Arial"/>
                <a:ea typeface="Arial"/>
                <a:cs typeface="Arial"/>
                <a:sym typeface="Arial"/>
              </a:rPr>
              <a:t>ModuLoop</a:t>
            </a:r>
            <a:endParaRPr b="1" i="0" sz="6000" u="none" cap="none" strike="noStrike">
              <a:solidFill>
                <a:srgbClr val="881C1C"/>
              </a:solidFill>
              <a:latin typeface="Arial"/>
              <a:ea typeface="Arial"/>
              <a:cs typeface="Arial"/>
              <a:sym typeface="Arial"/>
            </a:endParaRPr>
          </a:p>
        </p:txBody>
      </p:sp>
      <p:sp>
        <p:nvSpPr>
          <p:cNvPr id="88" name="Google Shape;88;p1"/>
          <p:cNvSpPr/>
          <p:nvPr/>
        </p:nvSpPr>
        <p:spPr>
          <a:xfrm>
            <a:off x="698500" y="2093913"/>
            <a:ext cx="20578763" cy="1712817"/>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i="0" lang="en-US" sz="3000" u="none" cap="none" strike="noStrike">
                <a:solidFill>
                  <a:srgbClr val="881C1C"/>
                </a:solidFill>
                <a:latin typeface="Arial"/>
                <a:ea typeface="Arial"/>
                <a:cs typeface="Arial"/>
                <a:sym typeface="Arial"/>
              </a:rPr>
              <a:t>Conor Curtin, Ryan Gordon,</a:t>
            </a:r>
            <a:endParaRPr/>
          </a:p>
          <a:p>
            <a:pPr indent="0" lvl="0" marL="0" marR="0" rtl="0" algn="ctr">
              <a:spcBef>
                <a:spcPts val="0"/>
              </a:spcBef>
              <a:spcAft>
                <a:spcPts val="0"/>
              </a:spcAft>
              <a:buNone/>
            </a:pPr>
            <a:r>
              <a:rPr b="1" i="0" lang="en-US" sz="3000" u="none" cap="none" strike="noStrike">
                <a:solidFill>
                  <a:srgbClr val="881C1C"/>
                </a:solidFill>
                <a:latin typeface="Arial"/>
                <a:ea typeface="Arial"/>
                <a:cs typeface="Arial"/>
                <a:sym typeface="Arial"/>
              </a:rPr>
              <a:t>Evan Rovelli, Shawn Colby</a:t>
            </a:r>
            <a:endParaRPr/>
          </a:p>
          <a:p>
            <a:pPr indent="0" lvl="0" marL="0" marR="0" rtl="0" algn="ctr">
              <a:spcBef>
                <a:spcPts val="0"/>
              </a:spcBef>
              <a:spcAft>
                <a:spcPts val="0"/>
              </a:spcAft>
              <a:buNone/>
            </a:pPr>
            <a:r>
              <a:rPr b="1" i="0" lang="en-US" sz="3000" u="none" cap="none" strike="noStrike">
                <a:solidFill>
                  <a:srgbClr val="881C1C"/>
                </a:solidFill>
                <a:latin typeface="Arial"/>
                <a:ea typeface="Arial"/>
                <a:cs typeface="Arial"/>
                <a:sym typeface="Arial"/>
              </a:rPr>
              <a:t>Faculty Advisor: Prof. Baird Soules </a:t>
            </a:r>
            <a:endParaRPr/>
          </a:p>
        </p:txBody>
      </p:sp>
      <p:sp>
        <p:nvSpPr>
          <p:cNvPr id="89" name="Google Shape;89;p1"/>
          <p:cNvSpPr/>
          <p:nvPr/>
        </p:nvSpPr>
        <p:spPr>
          <a:xfrm>
            <a:off x="698500" y="831850"/>
            <a:ext cx="20654963" cy="31362650"/>
          </a:xfrm>
          <a:prstGeom prst="rect">
            <a:avLst/>
          </a:prstGeom>
          <a:noFill/>
          <a:ln cap="flat" cmpd="sng" w="12700">
            <a:solidFill>
              <a:srgbClr val="333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dk1"/>
              </a:solidFill>
              <a:latin typeface="Arial"/>
              <a:ea typeface="Arial"/>
              <a:cs typeface="Arial"/>
              <a:sym typeface="Arial"/>
            </a:endParaRPr>
          </a:p>
        </p:txBody>
      </p:sp>
      <p:cxnSp>
        <p:nvCxnSpPr>
          <p:cNvPr id="90" name="Google Shape;90;p1"/>
          <p:cNvCxnSpPr/>
          <p:nvPr/>
        </p:nvCxnSpPr>
        <p:spPr>
          <a:xfrm>
            <a:off x="703263" y="30259338"/>
            <a:ext cx="20650200" cy="0"/>
          </a:xfrm>
          <a:prstGeom prst="straightConnector1">
            <a:avLst/>
          </a:prstGeom>
          <a:noFill/>
          <a:ln cap="flat" cmpd="sng" w="12700">
            <a:solidFill>
              <a:srgbClr val="333399"/>
            </a:solidFill>
            <a:prstDash val="solid"/>
            <a:round/>
            <a:headEnd len="sm" w="sm" type="none"/>
            <a:tailEnd len="sm" w="sm" type="none"/>
          </a:ln>
        </p:spPr>
      </p:cxnSp>
      <p:sp>
        <p:nvSpPr>
          <p:cNvPr id="91" name="Google Shape;91;p1"/>
          <p:cNvSpPr txBox="1"/>
          <p:nvPr/>
        </p:nvSpPr>
        <p:spPr>
          <a:xfrm>
            <a:off x="74612" y="30022006"/>
            <a:ext cx="20540663" cy="2409825"/>
          </a:xfrm>
          <a:prstGeom prst="rect">
            <a:avLst/>
          </a:prstGeom>
          <a:noFill/>
          <a:ln>
            <a:noFill/>
          </a:ln>
        </p:spPr>
        <p:txBody>
          <a:bodyPr anchorCtr="0" anchor="ctr" bIns="45700" lIns="91425" spcFirstLastPara="1" rIns="91425" wrap="square" tIns="45700">
            <a:noAutofit/>
          </a:bodyPr>
          <a:lstStyle/>
          <a:p>
            <a:pPr indent="0" lvl="0" marL="0" marR="0" rtl="0" algn="ctr">
              <a:lnSpc>
                <a:spcPct val="60000"/>
              </a:lnSpc>
              <a:spcBef>
                <a:spcPts val="0"/>
              </a:spcBef>
              <a:spcAft>
                <a:spcPts val="0"/>
              </a:spcAft>
              <a:buNone/>
            </a:pPr>
            <a:r>
              <a:rPr b="0" i="0" lang="en-US" sz="2000" u="none" cap="none" strike="noStrike">
                <a:solidFill>
                  <a:schemeClr val="dk1"/>
                </a:solidFill>
                <a:latin typeface="Arial"/>
                <a:ea typeface="Arial"/>
                <a:cs typeface="Arial"/>
                <a:sym typeface="Arial"/>
              </a:rPr>
              <a:t>Department of Electrical and Computer Engineering</a:t>
            </a:r>
            <a:endParaRPr/>
          </a:p>
          <a:p>
            <a:pPr indent="0" lvl="0" marL="0" marR="0" rtl="0" algn="ctr">
              <a:lnSpc>
                <a:spcPct val="60000"/>
              </a:lnSpc>
              <a:spcBef>
                <a:spcPts val="0"/>
              </a:spcBef>
              <a:spcAft>
                <a:spcPts val="0"/>
              </a:spcAft>
              <a:buNone/>
            </a:pPr>
            <a:r>
              <a:t/>
            </a:r>
            <a:endParaRPr b="0" i="0" sz="2000" u="none" cap="none" strike="noStrike">
              <a:solidFill>
                <a:schemeClr val="dk1"/>
              </a:solidFill>
              <a:latin typeface="Arial"/>
              <a:ea typeface="Arial"/>
              <a:cs typeface="Arial"/>
              <a:sym typeface="Arial"/>
            </a:endParaRPr>
          </a:p>
          <a:p>
            <a:pPr indent="0" lvl="0" marL="0" marR="0" rtl="0" algn="ctr">
              <a:lnSpc>
                <a:spcPct val="60000"/>
              </a:lnSpc>
              <a:spcBef>
                <a:spcPts val="0"/>
              </a:spcBef>
              <a:spcAft>
                <a:spcPts val="0"/>
              </a:spcAft>
              <a:buNone/>
            </a:pPr>
            <a:r>
              <a:t/>
            </a:r>
            <a:endParaRPr b="0" i="0" sz="2000" u="none" cap="none" strike="noStrike">
              <a:solidFill>
                <a:srgbClr val="0066CC"/>
              </a:solidFill>
              <a:latin typeface="Comic Sans MS"/>
              <a:ea typeface="Comic Sans MS"/>
              <a:cs typeface="Comic Sans MS"/>
              <a:sym typeface="Comic Sans MS"/>
            </a:endParaRPr>
          </a:p>
          <a:p>
            <a:pPr indent="0" lvl="0" marL="0" marR="0" rtl="0" algn="ctr">
              <a:lnSpc>
                <a:spcPct val="60000"/>
              </a:lnSpc>
              <a:spcBef>
                <a:spcPts val="0"/>
              </a:spcBef>
              <a:spcAft>
                <a:spcPts val="0"/>
              </a:spcAft>
              <a:buNone/>
            </a:pPr>
            <a:r>
              <a:rPr b="1" i="0" lang="en-US" sz="3200" u="none" cap="none" strike="noStrike">
                <a:solidFill>
                  <a:srgbClr val="39935B"/>
                </a:solidFill>
                <a:latin typeface="Balthazar"/>
                <a:ea typeface="Balthazar"/>
                <a:cs typeface="Balthazar"/>
                <a:sym typeface="Balthazar"/>
              </a:rPr>
              <a:t>ECE 415/ECE 416 – SENIOR DESIGN PROJECT 2024</a:t>
            </a:r>
            <a:endParaRPr/>
          </a:p>
          <a:p>
            <a:pPr indent="0" lvl="0" marL="0" marR="0" rtl="0" algn="ctr">
              <a:lnSpc>
                <a:spcPct val="60000"/>
              </a:lnSpc>
              <a:spcBef>
                <a:spcPts val="0"/>
              </a:spcBef>
              <a:spcAft>
                <a:spcPts val="0"/>
              </a:spcAft>
              <a:buNone/>
            </a:pPr>
            <a:r>
              <a:t/>
            </a:r>
            <a:endParaRPr b="0" i="0" sz="1800" u="none" cap="none" strike="noStrike">
              <a:solidFill>
                <a:schemeClr val="dk1"/>
              </a:solidFill>
              <a:latin typeface="Architects Daughter"/>
              <a:ea typeface="Architects Daughter"/>
              <a:cs typeface="Architects Daughter"/>
              <a:sym typeface="Architects Daughter"/>
            </a:endParaRPr>
          </a:p>
          <a:p>
            <a:pPr indent="0" lvl="0" marL="0" marR="0" rtl="0" algn="ctr">
              <a:lnSpc>
                <a:spcPct val="60000"/>
              </a:lnSpc>
              <a:spcBef>
                <a:spcPts val="0"/>
              </a:spcBef>
              <a:spcAft>
                <a:spcPts val="0"/>
              </a:spcAft>
              <a:buNone/>
            </a:pPr>
            <a:r>
              <a:t/>
            </a:r>
            <a:endParaRPr b="0" i="0" sz="1800" u="none" cap="none" strike="noStrike">
              <a:solidFill>
                <a:schemeClr val="dk1"/>
              </a:solidFill>
              <a:latin typeface="Architects Daughter"/>
              <a:ea typeface="Architects Daughter"/>
              <a:cs typeface="Architects Daughter"/>
              <a:sym typeface="Architects Daughter"/>
            </a:endParaRPr>
          </a:p>
          <a:p>
            <a:pPr indent="0" lvl="0" marL="0" marR="0" rtl="0" algn="ctr">
              <a:lnSpc>
                <a:spcPct val="40000"/>
              </a:lnSpc>
              <a:spcBef>
                <a:spcPts val="0"/>
              </a:spcBef>
              <a:spcAft>
                <a:spcPts val="0"/>
              </a:spcAft>
              <a:buNone/>
            </a:pPr>
            <a:r>
              <a:rPr b="0" i="0" lang="en-US" sz="2200" u="none" cap="none" strike="noStrike">
                <a:solidFill>
                  <a:schemeClr val="dk1"/>
                </a:solidFill>
                <a:latin typeface="Arial"/>
                <a:ea typeface="Arial"/>
                <a:cs typeface="Arial"/>
                <a:sym typeface="Arial"/>
              </a:rPr>
              <a:t>College of Engineering - University of Massachusetts Amherst</a:t>
            </a:r>
            <a:endParaRPr/>
          </a:p>
        </p:txBody>
      </p:sp>
      <p:sp>
        <p:nvSpPr>
          <p:cNvPr id="92" name="Google Shape;92;p1"/>
          <p:cNvSpPr txBox="1"/>
          <p:nvPr/>
        </p:nvSpPr>
        <p:spPr>
          <a:xfrm>
            <a:off x="17206816" y="30480000"/>
            <a:ext cx="3762568"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800" u="none" cap="none" strike="noStrike">
                <a:solidFill>
                  <a:schemeClr val="dk1"/>
                </a:solidFill>
                <a:latin typeface="Arial"/>
                <a:ea typeface="Arial"/>
                <a:cs typeface="Arial"/>
                <a:sym typeface="Arial"/>
              </a:rPr>
              <a:t>SDP24</a:t>
            </a:r>
            <a:endParaRPr/>
          </a:p>
        </p:txBody>
      </p:sp>
      <p:sp>
        <p:nvSpPr>
          <p:cNvPr id="93" name="Google Shape;93;p1"/>
          <p:cNvSpPr/>
          <p:nvPr/>
        </p:nvSpPr>
        <p:spPr>
          <a:xfrm>
            <a:off x="2395537" y="4153770"/>
            <a:ext cx="5813425" cy="1250950"/>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i="0" lang="en-US" sz="6000" u="none" cap="none" strike="noStrike">
                <a:solidFill>
                  <a:srgbClr val="881C1C"/>
                </a:solidFill>
                <a:latin typeface="Arial"/>
                <a:ea typeface="Arial"/>
                <a:cs typeface="Arial"/>
                <a:sym typeface="Arial"/>
              </a:rPr>
              <a:t>Abstract</a:t>
            </a:r>
            <a:endParaRPr/>
          </a:p>
        </p:txBody>
      </p:sp>
      <p:sp>
        <p:nvSpPr>
          <p:cNvPr id="94" name="Google Shape;94;p1"/>
          <p:cNvSpPr/>
          <p:nvPr/>
        </p:nvSpPr>
        <p:spPr>
          <a:xfrm>
            <a:off x="2260599" y="12220077"/>
            <a:ext cx="6083300" cy="2174482"/>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i="0" lang="en-US" sz="6000" u="none" cap="none" strike="noStrike">
                <a:solidFill>
                  <a:srgbClr val="881C1C"/>
                </a:solidFill>
                <a:latin typeface="Arial"/>
                <a:ea typeface="Arial"/>
                <a:cs typeface="Arial"/>
                <a:sym typeface="Arial"/>
              </a:rPr>
              <a:t>Hardware Block Diagram</a:t>
            </a:r>
            <a:endParaRPr/>
          </a:p>
        </p:txBody>
      </p:sp>
      <p:sp>
        <p:nvSpPr>
          <p:cNvPr id="95" name="Google Shape;95;p1"/>
          <p:cNvSpPr/>
          <p:nvPr/>
        </p:nvSpPr>
        <p:spPr>
          <a:xfrm>
            <a:off x="12807950" y="4153770"/>
            <a:ext cx="7073900" cy="1250950"/>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i="0" lang="en-US" sz="6000" u="none" cap="none" strike="noStrike">
                <a:solidFill>
                  <a:srgbClr val="881C1C"/>
                </a:solidFill>
                <a:latin typeface="Arial"/>
                <a:ea typeface="Arial"/>
                <a:cs typeface="Arial"/>
                <a:sym typeface="Arial"/>
              </a:rPr>
              <a:t>System Overview</a:t>
            </a:r>
            <a:endParaRPr/>
          </a:p>
        </p:txBody>
      </p:sp>
      <p:sp>
        <p:nvSpPr>
          <p:cNvPr id="96" name="Google Shape;96;p1"/>
          <p:cNvSpPr/>
          <p:nvPr/>
        </p:nvSpPr>
        <p:spPr>
          <a:xfrm>
            <a:off x="12456285" y="17164770"/>
            <a:ext cx="7073900" cy="1252537"/>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i="0" lang="en-US" sz="6000" u="none" cap="none" strike="noStrike">
                <a:solidFill>
                  <a:srgbClr val="881C1C"/>
                </a:solidFill>
                <a:latin typeface="Arial"/>
                <a:ea typeface="Arial"/>
                <a:cs typeface="Arial"/>
                <a:sym typeface="Arial"/>
              </a:rPr>
              <a:t>Results</a:t>
            </a:r>
            <a:endParaRPr/>
          </a:p>
        </p:txBody>
      </p:sp>
      <p:sp>
        <p:nvSpPr>
          <p:cNvPr id="97" name="Google Shape;97;p1"/>
          <p:cNvSpPr/>
          <p:nvPr/>
        </p:nvSpPr>
        <p:spPr>
          <a:xfrm>
            <a:off x="1765299" y="19862944"/>
            <a:ext cx="7073900" cy="1250950"/>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i="0" lang="en-US" sz="6000" u="none" cap="none" strike="noStrike">
                <a:solidFill>
                  <a:srgbClr val="881C1C"/>
                </a:solidFill>
                <a:latin typeface="Arial"/>
                <a:ea typeface="Arial"/>
                <a:cs typeface="Arial"/>
                <a:sym typeface="Arial"/>
              </a:rPr>
              <a:t>Specifications</a:t>
            </a:r>
            <a:endParaRPr/>
          </a:p>
        </p:txBody>
      </p:sp>
      <p:sp>
        <p:nvSpPr>
          <p:cNvPr id="98" name="Google Shape;98;p1"/>
          <p:cNvSpPr/>
          <p:nvPr/>
        </p:nvSpPr>
        <p:spPr>
          <a:xfrm>
            <a:off x="12354450" y="23888022"/>
            <a:ext cx="7848600" cy="1250950"/>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i="0" lang="en-US" sz="6000" u="none" cap="none" strike="noStrike">
                <a:solidFill>
                  <a:srgbClr val="881C1C"/>
                </a:solidFill>
                <a:latin typeface="Arial"/>
                <a:ea typeface="Arial"/>
                <a:cs typeface="Arial"/>
                <a:sym typeface="Arial"/>
              </a:rPr>
              <a:t>Acknowledgement</a:t>
            </a:r>
            <a:endParaRPr/>
          </a:p>
        </p:txBody>
      </p:sp>
      <p:pic>
        <p:nvPicPr>
          <p:cNvPr id="99" name="Google Shape;99;p1"/>
          <p:cNvPicPr preferRelativeResize="0"/>
          <p:nvPr/>
        </p:nvPicPr>
        <p:blipFill rotWithShape="1">
          <a:blip r:embed="rId3">
            <a:alphaModFix/>
          </a:blip>
          <a:srcRect b="0" l="0" r="0" t="0"/>
          <a:stretch/>
        </p:blipFill>
        <p:spPr>
          <a:xfrm>
            <a:off x="1074737" y="30313528"/>
            <a:ext cx="1816100" cy="1826783"/>
          </a:xfrm>
          <a:prstGeom prst="rect">
            <a:avLst/>
          </a:prstGeom>
          <a:noFill/>
          <a:ln>
            <a:noFill/>
          </a:ln>
        </p:spPr>
      </p:pic>
      <p:pic>
        <p:nvPicPr>
          <p:cNvPr id="100" name="Google Shape;100;p1"/>
          <p:cNvPicPr preferRelativeResize="0"/>
          <p:nvPr/>
        </p:nvPicPr>
        <p:blipFill rotWithShape="1">
          <a:blip r:embed="rId4">
            <a:alphaModFix/>
          </a:blip>
          <a:srcRect b="0" l="0" r="0" t="0"/>
          <a:stretch/>
        </p:blipFill>
        <p:spPr>
          <a:xfrm>
            <a:off x="2546752" y="924536"/>
            <a:ext cx="2770737" cy="2823905"/>
          </a:xfrm>
          <a:prstGeom prst="rect">
            <a:avLst/>
          </a:prstGeom>
          <a:noFill/>
          <a:ln>
            <a:noFill/>
          </a:ln>
        </p:spPr>
      </p:pic>
      <p:pic>
        <p:nvPicPr>
          <p:cNvPr id="101" name="Google Shape;101;p1"/>
          <p:cNvPicPr preferRelativeResize="0"/>
          <p:nvPr/>
        </p:nvPicPr>
        <p:blipFill rotWithShape="1">
          <a:blip r:embed="rId5">
            <a:alphaModFix/>
          </a:blip>
          <a:srcRect b="0" l="0" r="0" t="0"/>
          <a:stretch/>
        </p:blipFill>
        <p:spPr>
          <a:xfrm>
            <a:off x="5209453" y="1134787"/>
            <a:ext cx="2409825" cy="2409825"/>
          </a:xfrm>
          <a:prstGeom prst="rect">
            <a:avLst/>
          </a:prstGeom>
          <a:noFill/>
          <a:ln cap="flat" cmpd="sng" w="12700">
            <a:solidFill>
              <a:srgbClr val="333399"/>
            </a:solidFill>
            <a:prstDash val="solid"/>
            <a:miter lim="8000"/>
            <a:headEnd len="sm" w="sm" type="none"/>
            <a:tailEnd len="sm" w="sm" type="none"/>
          </a:ln>
        </p:spPr>
      </p:pic>
      <p:pic>
        <p:nvPicPr>
          <p:cNvPr id="102" name="Google Shape;102;p1"/>
          <p:cNvPicPr preferRelativeResize="0"/>
          <p:nvPr/>
        </p:nvPicPr>
        <p:blipFill rotWithShape="1">
          <a:blip r:embed="rId6">
            <a:alphaModFix/>
          </a:blip>
          <a:srcRect b="0" l="29944" r="12177" t="0"/>
          <a:stretch/>
        </p:blipFill>
        <p:spPr>
          <a:xfrm>
            <a:off x="14282166" y="1168989"/>
            <a:ext cx="1711069" cy="2201860"/>
          </a:xfrm>
          <a:prstGeom prst="rect">
            <a:avLst/>
          </a:prstGeom>
          <a:noFill/>
          <a:ln>
            <a:noFill/>
          </a:ln>
        </p:spPr>
      </p:pic>
      <p:pic>
        <p:nvPicPr>
          <p:cNvPr id="103" name="Google Shape;103;p1"/>
          <p:cNvPicPr preferRelativeResize="0"/>
          <p:nvPr/>
        </p:nvPicPr>
        <p:blipFill rotWithShape="1">
          <a:blip r:embed="rId7">
            <a:alphaModFix/>
          </a:blip>
          <a:srcRect b="47200" l="0" r="0" t="11720"/>
          <a:stretch/>
        </p:blipFill>
        <p:spPr>
          <a:xfrm>
            <a:off x="15989679" y="1168991"/>
            <a:ext cx="1528446" cy="2201858"/>
          </a:xfrm>
          <a:prstGeom prst="rect">
            <a:avLst/>
          </a:prstGeom>
          <a:noFill/>
          <a:ln>
            <a:noFill/>
          </a:ln>
        </p:spPr>
      </p:pic>
      <p:pic>
        <p:nvPicPr>
          <p:cNvPr id="104" name="Google Shape;104;p1"/>
          <p:cNvPicPr preferRelativeResize="0"/>
          <p:nvPr/>
        </p:nvPicPr>
        <p:blipFill rotWithShape="1">
          <a:blip r:embed="rId8">
            <a:alphaModFix/>
          </a:blip>
          <a:srcRect b="0" l="0" r="6921" t="0"/>
          <a:stretch/>
        </p:blipFill>
        <p:spPr>
          <a:xfrm>
            <a:off x="17518125" y="1164472"/>
            <a:ext cx="1610329" cy="2206378"/>
          </a:xfrm>
          <a:prstGeom prst="rect">
            <a:avLst/>
          </a:prstGeom>
          <a:noFill/>
          <a:ln>
            <a:noFill/>
          </a:ln>
        </p:spPr>
      </p:pic>
      <p:pic>
        <p:nvPicPr>
          <p:cNvPr id="105" name="Google Shape;105;p1"/>
          <p:cNvPicPr preferRelativeResize="0"/>
          <p:nvPr/>
        </p:nvPicPr>
        <p:blipFill rotWithShape="1">
          <a:blip r:embed="rId9">
            <a:alphaModFix/>
          </a:blip>
          <a:srcRect b="0" l="10714" r="7142" t="0"/>
          <a:stretch/>
        </p:blipFill>
        <p:spPr>
          <a:xfrm>
            <a:off x="19128454" y="1159946"/>
            <a:ext cx="1816100" cy="2210904"/>
          </a:xfrm>
          <a:prstGeom prst="rect">
            <a:avLst/>
          </a:prstGeom>
          <a:noFill/>
          <a:ln>
            <a:noFill/>
          </a:ln>
        </p:spPr>
      </p:pic>
      <p:sp>
        <p:nvSpPr>
          <p:cNvPr id="106" name="Google Shape;106;p1"/>
          <p:cNvSpPr txBox="1"/>
          <p:nvPr/>
        </p:nvSpPr>
        <p:spPr>
          <a:xfrm>
            <a:off x="957050" y="5345278"/>
            <a:ext cx="8995200" cy="80817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Music creation has evolved over time and a lot of new technology has been incorporated into this process. There are many solutions designed to create backbeats and loops to aid musicians in creating music. However, a lot of these tools only have set features and are quite confusing for an inexperienced user to operate. </a:t>
            </a:r>
            <a:endParaRPr b="1"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3000" u="none" cap="none" strike="noStrike">
                <a:solidFill>
                  <a:srgbClr val="000000"/>
                </a:solidFill>
                <a:latin typeface="Arial"/>
                <a:ea typeface="Arial"/>
                <a:cs typeface="Arial"/>
                <a:sym typeface="Arial"/>
              </a:rPr>
              <a:t>We designed an open-source solution that is more modular in its features and easier for that user to operate. Our device can vary the steps and beats in each looping measure, and chain multiple measure together to create longer musical phrases. Our system can play multiple sounds from different sources together and can apply effects to the loops. </a:t>
            </a:r>
            <a:endParaRPr b="1" i="0" sz="3000" u="none" cap="none" strike="noStrike">
              <a:solidFill>
                <a:srgbClr val="000000"/>
              </a:solidFill>
              <a:latin typeface="Arial"/>
              <a:ea typeface="Arial"/>
              <a:cs typeface="Arial"/>
              <a:sym typeface="Arial"/>
            </a:endParaRPr>
          </a:p>
        </p:txBody>
      </p:sp>
      <p:pic>
        <p:nvPicPr>
          <p:cNvPr id="107" name="Google Shape;107;p1"/>
          <p:cNvPicPr preferRelativeResize="0"/>
          <p:nvPr/>
        </p:nvPicPr>
        <p:blipFill rotWithShape="1">
          <a:blip r:embed="rId10">
            <a:alphaModFix/>
          </a:blip>
          <a:srcRect b="3572" l="3003" r="1658" t="5757"/>
          <a:stretch/>
        </p:blipFill>
        <p:spPr>
          <a:xfrm>
            <a:off x="802483" y="14316428"/>
            <a:ext cx="10185398" cy="5448900"/>
          </a:xfrm>
          <a:prstGeom prst="rect">
            <a:avLst/>
          </a:prstGeom>
          <a:noFill/>
          <a:ln>
            <a:noFill/>
          </a:ln>
        </p:spPr>
      </p:pic>
      <p:sp>
        <p:nvSpPr>
          <p:cNvPr id="108" name="Google Shape;108;p1"/>
          <p:cNvSpPr txBox="1"/>
          <p:nvPr/>
        </p:nvSpPr>
        <p:spPr>
          <a:xfrm>
            <a:off x="951188" y="21257405"/>
            <a:ext cx="8995200" cy="8865900"/>
          </a:xfrm>
          <a:prstGeom prst="rect">
            <a:avLst/>
          </a:prstGeom>
          <a:noFill/>
          <a:ln>
            <a:noFill/>
          </a:ln>
        </p:spPr>
        <p:txBody>
          <a:bodyPr anchorCtr="0" anchor="t" bIns="45700" lIns="91425" spcFirstLastPara="1" rIns="91425" wrap="square" tIns="45700">
            <a:spAutoFit/>
          </a:bodyPr>
          <a:lstStyle/>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The system will produce accurate tempo down to the smallest step interval within +/- 2%.</a:t>
            </a:r>
            <a:endParaRPr b="0" i="0" sz="3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Tempo is adjustable through a user input</a:t>
            </a:r>
            <a:endParaRPr b="0" i="0" sz="3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High &amp; low pass filters can be applied to final audio mix.</a:t>
            </a:r>
            <a:endParaRPr b="0" i="0" sz="3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User-interchangeable custom sound files. </a:t>
            </a:r>
            <a:endParaRPr b="0" i="0" sz="3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GUI used to navigate preset &amp; custom sound libraries and saved pattern configurations.</a:t>
            </a:r>
            <a:endParaRPr b="0" i="0" sz="3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Preset and custom sounds can be mixed together.</a:t>
            </a:r>
            <a:endParaRPr b="0" i="0" sz="3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Achieve at least four sounds layered per step.</a:t>
            </a:r>
            <a:endParaRPr b="0" i="0" sz="3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System outputs to built-in speakers or line out.</a:t>
            </a:r>
            <a:endParaRPr b="0" i="0" sz="3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System is operable by both rechargeable battery and power supply.</a:t>
            </a:r>
            <a:endParaRPr b="0" i="0" sz="3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3000"/>
              <a:buFont typeface="Times New Roman"/>
              <a:buAutoNum type="arabicPeriod"/>
            </a:pPr>
            <a:r>
              <a:rPr b="1" i="0" lang="en-US" sz="3000" u="none" cap="none" strike="noStrike">
                <a:solidFill>
                  <a:srgbClr val="000000"/>
                </a:solidFill>
                <a:latin typeface="Arial"/>
                <a:ea typeface="Arial"/>
                <a:cs typeface="Arial"/>
                <a:sym typeface="Arial"/>
              </a:rPr>
              <a:t>Device under 13 x 13-inch footprint.</a:t>
            </a:r>
            <a:endParaRPr b="0" i="0" sz="3000" u="none" cap="none" strike="noStrike">
              <a:solidFill>
                <a:srgbClr val="000000"/>
              </a:solidFill>
              <a:latin typeface="Arial"/>
              <a:ea typeface="Arial"/>
              <a:cs typeface="Arial"/>
              <a:sym typeface="Arial"/>
            </a:endParaRPr>
          </a:p>
          <a:p>
            <a:pPr indent="-323850" lvl="0" marL="514350" marR="0" rtl="0" algn="l">
              <a:lnSpc>
                <a:spcPct val="100000"/>
              </a:lnSpc>
              <a:spcBef>
                <a:spcPts val="0"/>
              </a:spcBef>
              <a:spcAft>
                <a:spcPts val="0"/>
              </a:spcAft>
              <a:buClr>
                <a:srgbClr val="000000"/>
              </a:buClr>
              <a:buSzPts val="3000"/>
              <a:buFont typeface="Times New Roman"/>
              <a:buNone/>
            </a:pPr>
            <a:r>
              <a:t/>
            </a:r>
            <a:endParaRPr b="1" i="0" sz="3000" u="none" cap="none" strike="noStrike">
              <a:solidFill>
                <a:srgbClr val="000000"/>
              </a:solidFill>
              <a:latin typeface="Arial"/>
              <a:ea typeface="Arial"/>
              <a:cs typeface="Arial"/>
              <a:sym typeface="Arial"/>
            </a:endParaRPr>
          </a:p>
        </p:txBody>
      </p:sp>
      <p:pic>
        <p:nvPicPr>
          <p:cNvPr id="109" name="Google Shape;109;p1"/>
          <p:cNvPicPr preferRelativeResize="0"/>
          <p:nvPr/>
        </p:nvPicPr>
        <p:blipFill rotWithShape="1">
          <a:blip r:embed="rId11">
            <a:alphaModFix/>
          </a:blip>
          <a:srcRect b="0" l="0" r="0" t="0"/>
          <a:stretch/>
        </p:blipFill>
        <p:spPr>
          <a:xfrm rot="-5998">
            <a:off x="12347861" y="4389443"/>
            <a:ext cx="7994078" cy="5995559"/>
          </a:xfrm>
          <a:prstGeom prst="rect">
            <a:avLst/>
          </a:prstGeom>
          <a:noFill/>
          <a:ln>
            <a:noFill/>
          </a:ln>
        </p:spPr>
      </p:pic>
      <p:sp>
        <p:nvSpPr>
          <p:cNvPr id="110" name="Google Shape;110;p1"/>
          <p:cNvSpPr txBox="1"/>
          <p:nvPr/>
        </p:nvSpPr>
        <p:spPr>
          <a:xfrm>
            <a:off x="11522250" y="9997478"/>
            <a:ext cx="9645300" cy="75729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ModuLoop contains three main subsystems. One system is the button matrix which detects inputs on the measure matrix and palette. This system also controls the logic of how the LEDs are flashing. The second system is the user interface. This system has a LCD screen which can be navigated through with a directional pad. The menu allows the user to assign sound or effects to the palette, edit the properties of a measure, and save/load tracks. The final system is the analog audio which mixes our two sound sources, runs the audio signal through filters, and outputs the audio to a headphone jack or built-in speaker. The filters are user adjustable with the HPF and LPF knobs on the device. The tempo and volume are also adjustable by the user via knobs. </a:t>
            </a:r>
            <a:endParaRPr b="1" i="0" sz="3000" u="none" cap="none" strike="noStrike">
              <a:solidFill>
                <a:srgbClr val="000000"/>
              </a:solidFill>
              <a:latin typeface="Arial"/>
              <a:ea typeface="Arial"/>
              <a:cs typeface="Arial"/>
              <a:sym typeface="Arial"/>
            </a:endParaRPr>
          </a:p>
        </p:txBody>
      </p:sp>
      <p:sp>
        <p:nvSpPr>
          <p:cNvPr id="111" name="Google Shape;111;p1"/>
          <p:cNvSpPr txBox="1"/>
          <p:nvPr/>
        </p:nvSpPr>
        <p:spPr>
          <a:xfrm>
            <a:off x="11522250" y="18286094"/>
            <a:ext cx="9513000" cy="56556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100"/>
              <a:buFont typeface="Arial"/>
              <a:buNone/>
            </a:pPr>
            <a:r>
              <a:rPr b="1" i="0" lang="en-US" sz="3000" u="none" cap="none" strike="noStrike">
                <a:solidFill>
                  <a:srgbClr val="000000"/>
                </a:solidFill>
                <a:latin typeface="Arial"/>
                <a:ea typeface="Arial"/>
                <a:cs typeface="Arial"/>
                <a:sym typeface="Arial"/>
              </a:rPr>
              <a:t>ModuLoop is a music sequencer that</a:t>
            </a:r>
            <a:r>
              <a:rPr b="0" i="0" lang="en-US" sz="3000" u="none" cap="none" strike="noStrike">
                <a:solidFill>
                  <a:srgbClr val="000000"/>
                </a:solidFill>
                <a:latin typeface="Arial"/>
                <a:ea typeface="Arial"/>
                <a:cs typeface="Arial"/>
                <a:sym typeface="Arial"/>
              </a:rPr>
              <a:t> </a:t>
            </a:r>
            <a:r>
              <a:rPr b="1" i="0" lang="en-US" sz="3000" u="none" cap="none" strike="noStrike">
                <a:solidFill>
                  <a:srgbClr val="000000"/>
                </a:solidFill>
                <a:latin typeface="Arial"/>
                <a:ea typeface="Arial"/>
                <a:cs typeface="Arial"/>
                <a:sym typeface="Arial"/>
              </a:rPr>
              <a:t>makes the user experience easy to learn for less experienced musicians. This device has both a built-in sound library as well as the ability for the user to upload sounds via an SD card. Modular features have been integrated into the measure structure which allows the user to select a specific amount of beats per measure, select a specific amount of steps for each beat, chain multiple measures together, and save user-created tracks. ModuLoop has built-in effects that can be applied to the measure. The final system has a footprint of 9.5in x 9.75in. </a:t>
            </a:r>
            <a:endParaRPr b="1"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Times New Roman"/>
              <a:ea typeface="Times New Roman"/>
              <a:cs typeface="Times New Roman"/>
              <a:sym typeface="Times New Roman"/>
            </a:endParaRPr>
          </a:p>
        </p:txBody>
      </p:sp>
      <p:sp>
        <p:nvSpPr>
          <p:cNvPr id="112" name="Google Shape;112;p1"/>
          <p:cNvSpPr txBox="1"/>
          <p:nvPr/>
        </p:nvSpPr>
        <p:spPr>
          <a:xfrm>
            <a:off x="11522250" y="25031100"/>
            <a:ext cx="9334200" cy="544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	We would like to thank Professor Anderson and Professor Lorenzo for their influential feedback at various stages of our design. We would like to thank the course TA Qingchuan Wu and Jonah Yolles-Murphy for their assistance in designing and troubleshooting our system. We also would like to thank SDP23 Team 11 for their support early on in our first PCB revision. Last, but certainly not least, we would like to thank our advisor Professor Baird Soules for his amazing guidance and support throughout this past year.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pic>
        <p:nvPicPr>
          <p:cNvPr id="113" name="Google Shape;113;p1"/>
          <p:cNvPicPr preferRelativeResize="0"/>
          <p:nvPr/>
        </p:nvPicPr>
        <p:blipFill rotWithShape="1">
          <a:blip r:embed="rId12">
            <a:alphaModFix/>
          </a:blip>
          <a:srcRect b="0" l="0" r="0" t="0"/>
          <a:stretch/>
        </p:blipFill>
        <p:spPr>
          <a:xfrm>
            <a:off x="899542" y="1491965"/>
            <a:ext cx="1617387" cy="1689045"/>
          </a:xfrm>
          <a:prstGeom prst="rect">
            <a:avLst/>
          </a:prstGeom>
          <a:noFill/>
          <a:ln>
            <a:noFill/>
          </a:ln>
        </p:spPr>
      </p:pic>
      <p:sp>
        <p:nvSpPr>
          <p:cNvPr id="114" name="Google Shape;114;p1"/>
          <p:cNvSpPr txBox="1"/>
          <p:nvPr/>
        </p:nvSpPr>
        <p:spPr>
          <a:xfrm>
            <a:off x="932894" y="1148786"/>
            <a:ext cx="16173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dk1"/>
                </a:solidFill>
                <a:latin typeface="Arial"/>
                <a:ea typeface="Arial"/>
                <a:cs typeface="Arial"/>
                <a:sym typeface="Arial"/>
              </a:rPr>
              <a:t>GitHub: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p:nvPr/>
        </p:nvSpPr>
        <p:spPr>
          <a:xfrm>
            <a:off x="457200" y="457200"/>
            <a:ext cx="10058400" cy="32004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120" name="Google Shape;120;p2"/>
          <p:cNvSpPr/>
          <p:nvPr/>
        </p:nvSpPr>
        <p:spPr>
          <a:xfrm>
            <a:off x="11277600" y="457200"/>
            <a:ext cx="10058400" cy="32004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121" name="Google Shape;121;p2"/>
          <p:cNvSpPr/>
          <p:nvPr/>
        </p:nvSpPr>
        <p:spPr>
          <a:xfrm>
            <a:off x="1908968" y="20199427"/>
            <a:ext cx="7072313" cy="1250950"/>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lang="en-US" sz="6000">
                <a:solidFill>
                  <a:srgbClr val="881C1C"/>
                </a:solidFill>
                <a:latin typeface="Arial"/>
                <a:ea typeface="Arial"/>
                <a:cs typeface="Arial"/>
                <a:sym typeface="Arial"/>
              </a:rPr>
              <a:t>Cost</a:t>
            </a:r>
            <a:endParaRPr/>
          </a:p>
        </p:txBody>
      </p:sp>
      <p:sp>
        <p:nvSpPr>
          <p:cNvPr id="122" name="Google Shape;122;p2"/>
          <p:cNvSpPr/>
          <p:nvPr/>
        </p:nvSpPr>
        <p:spPr>
          <a:xfrm>
            <a:off x="1949450" y="1081664"/>
            <a:ext cx="7073900" cy="2174482"/>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lang="en-US" sz="6000">
                <a:solidFill>
                  <a:srgbClr val="881C1C"/>
                </a:solidFill>
                <a:latin typeface="Arial"/>
                <a:ea typeface="Arial"/>
                <a:cs typeface="Arial"/>
                <a:sym typeface="Arial"/>
              </a:rPr>
              <a:t>Software Block Diagram</a:t>
            </a:r>
            <a:endParaRPr/>
          </a:p>
        </p:txBody>
      </p:sp>
      <p:sp>
        <p:nvSpPr>
          <p:cNvPr id="123" name="Google Shape;123;p2"/>
          <p:cNvSpPr/>
          <p:nvPr/>
        </p:nvSpPr>
        <p:spPr>
          <a:xfrm>
            <a:off x="12877800" y="929678"/>
            <a:ext cx="7073900" cy="1250950"/>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lang="en-US" sz="6000">
                <a:solidFill>
                  <a:srgbClr val="881C1C"/>
                </a:solidFill>
                <a:latin typeface="Arial"/>
                <a:ea typeface="Arial"/>
                <a:cs typeface="Arial"/>
                <a:sym typeface="Arial"/>
              </a:rPr>
              <a:t>PCB Design</a:t>
            </a:r>
            <a:endParaRPr/>
          </a:p>
        </p:txBody>
      </p:sp>
      <p:sp>
        <p:nvSpPr>
          <p:cNvPr id="124" name="Google Shape;124;p2"/>
          <p:cNvSpPr/>
          <p:nvPr/>
        </p:nvSpPr>
        <p:spPr>
          <a:xfrm>
            <a:off x="12877797" y="11909340"/>
            <a:ext cx="7073900" cy="1250950"/>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lang="en-US" sz="6000">
                <a:solidFill>
                  <a:srgbClr val="881C1C"/>
                </a:solidFill>
                <a:latin typeface="Arial"/>
                <a:ea typeface="Arial"/>
                <a:cs typeface="Arial"/>
                <a:sym typeface="Arial"/>
              </a:rPr>
              <a:t>Timing Analysis</a:t>
            </a:r>
            <a:endParaRPr/>
          </a:p>
        </p:txBody>
      </p:sp>
      <p:sp>
        <p:nvSpPr>
          <p:cNvPr id="125" name="Google Shape;125;p2"/>
          <p:cNvSpPr/>
          <p:nvPr/>
        </p:nvSpPr>
        <p:spPr>
          <a:xfrm>
            <a:off x="12877800" y="22963180"/>
            <a:ext cx="7073900" cy="1250950"/>
          </a:xfrm>
          <a:prstGeom prst="rect">
            <a:avLst/>
          </a:prstGeom>
          <a:noFill/>
          <a:ln>
            <a:noFill/>
          </a:ln>
        </p:spPr>
        <p:txBody>
          <a:bodyPr anchorCtr="0" anchor="t" bIns="162325" lIns="324650" spcFirstLastPara="1" rIns="324650" wrap="square" tIns="162325">
            <a:spAutoFit/>
          </a:bodyPr>
          <a:lstStyle/>
          <a:p>
            <a:pPr indent="0" lvl="0" marL="0" marR="0" rtl="0" algn="ctr">
              <a:spcBef>
                <a:spcPts val="0"/>
              </a:spcBef>
              <a:spcAft>
                <a:spcPts val="0"/>
              </a:spcAft>
              <a:buNone/>
            </a:pPr>
            <a:r>
              <a:rPr b="1" lang="en-US" sz="6000">
                <a:solidFill>
                  <a:srgbClr val="881C1C"/>
                </a:solidFill>
                <a:latin typeface="Arial"/>
                <a:ea typeface="Arial"/>
                <a:cs typeface="Arial"/>
                <a:sym typeface="Arial"/>
              </a:rPr>
              <a:t>Filter Analysis</a:t>
            </a:r>
            <a:endParaRPr/>
          </a:p>
        </p:txBody>
      </p:sp>
      <p:pic>
        <p:nvPicPr>
          <p:cNvPr id="126" name="Google Shape;126;p2"/>
          <p:cNvPicPr preferRelativeResize="0"/>
          <p:nvPr/>
        </p:nvPicPr>
        <p:blipFill rotWithShape="1">
          <a:blip r:embed="rId3">
            <a:alphaModFix/>
          </a:blip>
          <a:srcRect b="0" l="0" r="0" t="0"/>
          <a:stretch/>
        </p:blipFill>
        <p:spPr>
          <a:xfrm>
            <a:off x="1252650" y="3267869"/>
            <a:ext cx="8384950" cy="6469574"/>
          </a:xfrm>
          <a:prstGeom prst="rect">
            <a:avLst/>
          </a:prstGeom>
          <a:solidFill>
            <a:srgbClr val="FFFFFF"/>
          </a:solidFill>
          <a:ln>
            <a:noFill/>
          </a:ln>
        </p:spPr>
      </p:pic>
      <p:pic>
        <p:nvPicPr>
          <p:cNvPr id="127" name="Google Shape;127;p2"/>
          <p:cNvPicPr preferRelativeResize="0"/>
          <p:nvPr/>
        </p:nvPicPr>
        <p:blipFill rotWithShape="1">
          <a:blip r:embed="rId4">
            <a:alphaModFix/>
          </a:blip>
          <a:srcRect b="718" l="23797" r="23688" t="2051"/>
          <a:stretch/>
        </p:blipFill>
        <p:spPr>
          <a:xfrm>
            <a:off x="665807" y="9469701"/>
            <a:ext cx="1574300" cy="11137490"/>
          </a:xfrm>
          <a:prstGeom prst="rect">
            <a:avLst/>
          </a:prstGeom>
          <a:noFill/>
          <a:ln>
            <a:noFill/>
          </a:ln>
        </p:spPr>
      </p:pic>
      <p:pic>
        <p:nvPicPr>
          <p:cNvPr id="128" name="Google Shape;128;p2"/>
          <p:cNvPicPr preferRelativeResize="0"/>
          <p:nvPr/>
        </p:nvPicPr>
        <p:blipFill rotWithShape="1">
          <a:blip r:embed="rId5">
            <a:alphaModFix/>
          </a:blip>
          <a:srcRect b="12804" l="15783" r="8949" t="11694"/>
          <a:stretch/>
        </p:blipFill>
        <p:spPr>
          <a:xfrm rot="-5400000">
            <a:off x="14004349" y="1355467"/>
            <a:ext cx="4820801" cy="6447677"/>
          </a:xfrm>
          <a:prstGeom prst="rect">
            <a:avLst/>
          </a:prstGeom>
          <a:noFill/>
          <a:ln>
            <a:noFill/>
          </a:ln>
        </p:spPr>
      </p:pic>
      <p:sp>
        <p:nvSpPr>
          <p:cNvPr id="129" name="Google Shape;129;p2"/>
          <p:cNvSpPr txBox="1"/>
          <p:nvPr/>
        </p:nvSpPr>
        <p:spPr>
          <a:xfrm>
            <a:off x="14334249" y="6989706"/>
            <a:ext cx="4161000" cy="67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Audio PCB</a:t>
            </a:r>
            <a:endParaRPr b="1" i="0" sz="3600" u="none" cap="none" strike="noStrike">
              <a:solidFill>
                <a:srgbClr val="000000"/>
              </a:solidFill>
              <a:latin typeface="Arial"/>
              <a:ea typeface="Arial"/>
              <a:cs typeface="Arial"/>
              <a:sym typeface="Arial"/>
            </a:endParaRPr>
          </a:p>
        </p:txBody>
      </p:sp>
      <p:pic>
        <p:nvPicPr>
          <p:cNvPr id="130" name="Google Shape;130;p2"/>
          <p:cNvPicPr preferRelativeResize="0"/>
          <p:nvPr/>
        </p:nvPicPr>
        <p:blipFill rotWithShape="1">
          <a:blip r:embed="rId6">
            <a:alphaModFix/>
          </a:blip>
          <a:srcRect b="36990" l="4947" r="3602" t="24407"/>
          <a:stretch/>
        </p:blipFill>
        <p:spPr>
          <a:xfrm>
            <a:off x="13108787" y="7656443"/>
            <a:ext cx="6611923" cy="3721201"/>
          </a:xfrm>
          <a:prstGeom prst="rect">
            <a:avLst/>
          </a:prstGeom>
          <a:noFill/>
          <a:ln>
            <a:noFill/>
          </a:ln>
        </p:spPr>
      </p:pic>
      <p:sp>
        <p:nvSpPr>
          <p:cNvPr id="131" name="Google Shape;131;p2"/>
          <p:cNvSpPr txBox="1"/>
          <p:nvPr/>
        </p:nvSpPr>
        <p:spPr>
          <a:xfrm>
            <a:off x="14246498" y="11367581"/>
            <a:ext cx="4336500" cy="67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Button PCBs</a:t>
            </a:r>
            <a:endParaRPr b="1" i="0" sz="3600" u="none" cap="none" strike="noStrike">
              <a:solidFill>
                <a:srgbClr val="000000"/>
              </a:solidFill>
              <a:latin typeface="Arial"/>
              <a:ea typeface="Arial"/>
              <a:cs typeface="Arial"/>
              <a:sym typeface="Arial"/>
            </a:endParaRPr>
          </a:p>
        </p:txBody>
      </p:sp>
      <p:sp>
        <p:nvSpPr>
          <p:cNvPr id="132" name="Google Shape;132;p2"/>
          <p:cNvSpPr txBox="1"/>
          <p:nvPr/>
        </p:nvSpPr>
        <p:spPr>
          <a:xfrm>
            <a:off x="12699150" y="12879191"/>
            <a:ext cx="7419000" cy="67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Spec: +/- 2% @ 6 Steps / Beat</a:t>
            </a:r>
            <a:endParaRPr b="1" i="0" sz="3000" u="none" cap="none" strike="noStrike">
              <a:solidFill>
                <a:srgbClr val="000000"/>
              </a:solidFill>
              <a:latin typeface="Arial"/>
              <a:ea typeface="Arial"/>
              <a:cs typeface="Arial"/>
              <a:sym typeface="Arial"/>
            </a:endParaRPr>
          </a:p>
        </p:txBody>
      </p:sp>
      <p:pic>
        <p:nvPicPr>
          <p:cNvPr id="133" name="Google Shape;133;p2"/>
          <p:cNvPicPr preferRelativeResize="0"/>
          <p:nvPr/>
        </p:nvPicPr>
        <p:blipFill rotWithShape="1">
          <a:blip r:embed="rId7">
            <a:alphaModFix/>
          </a:blip>
          <a:srcRect b="0" l="0" r="0" t="0"/>
          <a:stretch/>
        </p:blipFill>
        <p:spPr>
          <a:xfrm>
            <a:off x="11645175" y="13463064"/>
            <a:ext cx="4600161" cy="3489097"/>
          </a:xfrm>
          <a:prstGeom prst="rect">
            <a:avLst/>
          </a:prstGeom>
          <a:noFill/>
          <a:ln>
            <a:noFill/>
          </a:ln>
        </p:spPr>
      </p:pic>
      <p:pic>
        <p:nvPicPr>
          <p:cNvPr id="134" name="Google Shape;134;p2"/>
          <p:cNvPicPr preferRelativeResize="0"/>
          <p:nvPr/>
        </p:nvPicPr>
        <p:blipFill rotWithShape="1">
          <a:blip r:embed="rId8">
            <a:alphaModFix/>
          </a:blip>
          <a:srcRect b="0" l="0" r="0" t="0"/>
          <a:stretch/>
        </p:blipFill>
        <p:spPr>
          <a:xfrm>
            <a:off x="16414748" y="16459200"/>
            <a:ext cx="4652099" cy="3489097"/>
          </a:xfrm>
          <a:prstGeom prst="rect">
            <a:avLst/>
          </a:prstGeom>
          <a:noFill/>
          <a:ln>
            <a:noFill/>
          </a:ln>
        </p:spPr>
      </p:pic>
      <p:pic>
        <p:nvPicPr>
          <p:cNvPr id="135" name="Google Shape;135;p2"/>
          <p:cNvPicPr preferRelativeResize="0"/>
          <p:nvPr/>
        </p:nvPicPr>
        <p:blipFill rotWithShape="1">
          <a:blip r:embed="rId9">
            <a:alphaModFix/>
          </a:blip>
          <a:srcRect b="0" l="0" r="0" t="0"/>
          <a:stretch/>
        </p:blipFill>
        <p:spPr>
          <a:xfrm>
            <a:off x="11649486" y="19550852"/>
            <a:ext cx="4600161" cy="3489097"/>
          </a:xfrm>
          <a:prstGeom prst="rect">
            <a:avLst/>
          </a:prstGeom>
          <a:noFill/>
          <a:ln>
            <a:noFill/>
          </a:ln>
        </p:spPr>
      </p:pic>
      <p:sp>
        <p:nvSpPr>
          <p:cNvPr id="136" name="Google Shape;136;p2"/>
          <p:cNvSpPr txBox="1"/>
          <p:nvPr/>
        </p:nvSpPr>
        <p:spPr>
          <a:xfrm>
            <a:off x="16414748" y="13671071"/>
            <a:ext cx="48177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Theoretical: </a:t>
            </a:r>
            <a:r>
              <a:rPr b="0" i="0" lang="en-US" sz="3000" u="none" cap="none" strike="noStrike">
                <a:solidFill>
                  <a:srgbClr val="000000"/>
                </a:solidFill>
                <a:latin typeface="Arial"/>
                <a:ea typeface="Arial"/>
                <a:cs typeface="Arial"/>
                <a:sym typeface="Arial"/>
              </a:rPr>
              <a:t>200BPM=50ms/beat</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Achieved:</a:t>
            </a:r>
            <a:r>
              <a:rPr b="0" i="0" lang="en-US" sz="3000" u="none" cap="none" strike="noStrike">
                <a:solidFill>
                  <a:srgbClr val="000000"/>
                </a:solidFill>
                <a:latin typeface="Arial"/>
                <a:ea typeface="Arial"/>
                <a:cs typeface="Arial"/>
                <a:sym typeface="Arial"/>
              </a:rPr>
              <a:t> 196BPM=51ms/beat</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Percent difference: </a:t>
            </a:r>
            <a:r>
              <a:rPr b="0" i="0" lang="en-US" sz="3000" u="none" cap="none" strike="noStrike">
                <a:solidFill>
                  <a:srgbClr val="000000"/>
                </a:solidFill>
                <a:latin typeface="Arial"/>
                <a:ea typeface="Arial"/>
                <a:cs typeface="Arial"/>
                <a:sym typeface="Arial"/>
              </a:rPr>
              <a:t> 2%</a:t>
            </a:r>
            <a:endParaRPr b="0" i="0" sz="3000" u="none" cap="none" strike="noStrike">
              <a:solidFill>
                <a:srgbClr val="000000"/>
              </a:solidFill>
              <a:latin typeface="Arial"/>
              <a:ea typeface="Arial"/>
              <a:cs typeface="Arial"/>
              <a:sym typeface="Arial"/>
            </a:endParaRPr>
          </a:p>
        </p:txBody>
      </p:sp>
      <p:sp>
        <p:nvSpPr>
          <p:cNvPr id="137" name="Google Shape;137;p2"/>
          <p:cNvSpPr txBox="1"/>
          <p:nvPr/>
        </p:nvSpPr>
        <p:spPr>
          <a:xfrm>
            <a:off x="11616424" y="16937980"/>
            <a:ext cx="44595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3000" u="none" cap="none" strike="noStrike">
                <a:solidFill>
                  <a:srgbClr val="000000"/>
                </a:solidFill>
                <a:latin typeface="Arial"/>
                <a:ea typeface="Arial"/>
                <a:cs typeface="Arial"/>
                <a:sym typeface="Arial"/>
              </a:rPr>
              <a:t>Theoretical: </a:t>
            </a:r>
            <a:r>
              <a:rPr b="0" i="0" lang="en-US" sz="3000" u="none" cap="none" strike="noStrike">
                <a:solidFill>
                  <a:srgbClr val="000000"/>
                </a:solidFill>
                <a:latin typeface="Arial"/>
                <a:ea typeface="Arial"/>
                <a:cs typeface="Arial"/>
                <a:sym typeface="Arial"/>
              </a:rPr>
              <a:t>100BPM=100ms/beat</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3000" u="none" cap="none" strike="noStrike">
                <a:solidFill>
                  <a:srgbClr val="000000"/>
                </a:solidFill>
                <a:latin typeface="Arial"/>
                <a:ea typeface="Arial"/>
                <a:cs typeface="Arial"/>
                <a:sym typeface="Arial"/>
              </a:rPr>
              <a:t>Achieved:</a:t>
            </a:r>
            <a:r>
              <a:rPr b="0" i="0" lang="en-US" sz="3000" u="none" cap="none" strike="noStrike">
                <a:solidFill>
                  <a:srgbClr val="000000"/>
                </a:solidFill>
                <a:latin typeface="Arial"/>
                <a:ea typeface="Arial"/>
                <a:cs typeface="Arial"/>
                <a:sym typeface="Arial"/>
              </a:rPr>
              <a:t> 99BPM=101ms/beat</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3000" u="none" cap="none" strike="noStrike">
                <a:solidFill>
                  <a:srgbClr val="000000"/>
                </a:solidFill>
                <a:latin typeface="Arial"/>
                <a:ea typeface="Arial"/>
                <a:cs typeface="Arial"/>
                <a:sym typeface="Arial"/>
              </a:rPr>
              <a:t>Percent difference: </a:t>
            </a:r>
            <a:r>
              <a:rPr b="0" i="0" lang="en-US" sz="3000" u="none" cap="none" strike="noStrike">
                <a:solidFill>
                  <a:srgbClr val="000000"/>
                </a:solidFill>
                <a:latin typeface="Arial"/>
                <a:ea typeface="Arial"/>
                <a:cs typeface="Arial"/>
                <a:sym typeface="Arial"/>
              </a:rPr>
              <a:t> 1%</a:t>
            </a:r>
            <a:endParaRPr b="0" i="0" sz="3000" u="none" cap="none" strike="noStrike">
              <a:solidFill>
                <a:srgbClr val="000000"/>
              </a:solidFill>
              <a:latin typeface="Arial"/>
              <a:ea typeface="Arial"/>
              <a:cs typeface="Arial"/>
              <a:sym typeface="Arial"/>
            </a:endParaRPr>
          </a:p>
        </p:txBody>
      </p:sp>
      <p:sp>
        <p:nvSpPr>
          <p:cNvPr id="138" name="Google Shape;138;p2"/>
          <p:cNvSpPr txBox="1"/>
          <p:nvPr/>
        </p:nvSpPr>
        <p:spPr>
          <a:xfrm>
            <a:off x="16414747" y="20203577"/>
            <a:ext cx="4652100" cy="24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3000" u="none" cap="none" strike="noStrike">
                <a:solidFill>
                  <a:srgbClr val="000000"/>
                </a:solidFill>
                <a:latin typeface="Arial"/>
                <a:ea typeface="Arial"/>
                <a:cs typeface="Arial"/>
                <a:sym typeface="Arial"/>
              </a:rPr>
              <a:t>Theoretical: </a:t>
            </a:r>
            <a:r>
              <a:rPr b="0" i="0" lang="en-US" sz="3000" u="none" cap="none" strike="noStrike">
                <a:solidFill>
                  <a:srgbClr val="000000"/>
                </a:solidFill>
                <a:latin typeface="Arial"/>
                <a:ea typeface="Arial"/>
                <a:cs typeface="Arial"/>
                <a:sym typeface="Arial"/>
              </a:rPr>
              <a:t>50BPM=200ms/beat</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3000" u="none" cap="none" strike="noStrike">
                <a:solidFill>
                  <a:srgbClr val="000000"/>
                </a:solidFill>
                <a:latin typeface="Arial"/>
                <a:ea typeface="Arial"/>
                <a:cs typeface="Arial"/>
                <a:sym typeface="Arial"/>
              </a:rPr>
              <a:t>Achieved:</a:t>
            </a:r>
            <a:r>
              <a:rPr b="0" i="0" lang="en-US" sz="3000" u="none" cap="none" strike="noStrike">
                <a:solidFill>
                  <a:srgbClr val="000000"/>
                </a:solidFill>
                <a:latin typeface="Arial"/>
                <a:ea typeface="Arial"/>
                <a:cs typeface="Arial"/>
                <a:sym typeface="Arial"/>
              </a:rPr>
              <a:t> 50BPM=200ms/beat</a:t>
            </a:r>
            <a:endParaRPr b="0"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US" sz="3000" u="none" cap="none" strike="noStrike">
                <a:solidFill>
                  <a:srgbClr val="000000"/>
                </a:solidFill>
                <a:latin typeface="Arial"/>
                <a:ea typeface="Arial"/>
                <a:cs typeface="Arial"/>
                <a:sym typeface="Arial"/>
              </a:rPr>
              <a:t>Percent difference: </a:t>
            </a:r>
            <a:r>
              <a:rPr b="0" i="0" lang="en-US" sz="3000" u="none" cap="none" strike="noStrike">
                <a:solidFill>
                  <a:srgbClr val="000000"/>
                </a:solidFill>
                <a:latin typeface="Arial"/>
                <a:ea typeface="Arial"/>
                <a:cs typeface="Arial"/>
                <a:sym typeface="Arial"/>
              </a:rPr>
              <a:t> 0%</a:t>
            </a:r>
            <a:endParaRPr b="0" i="0" sz="3000" u="none" cap="none" strike="noStrike">
              <a:solidFill>
                <a:srgbClr val="000000"/>
              </a:solidFill>
              <a:latin typeface="Arial"/>
              <a:ea typeface="Arial"/>
              <a:cs typeface="Arial"/>
              <a:sym typeface="Arial"/>
            </a:endParaRPr>
          </a:p>
        </p:txBody>
      </p:sp>
      <p:sp>
        <p:nvSpPr>
          <p:cNvPr id="139" name="Google Shape;139;p2"/>
          <p:cNvSpPr txBox="1"/>
          <p:nvPr/>
        </p:nvSpPr>
        <p:spPr>
          <a:xfrm>
            <a:off x="13000800" y="23935045"/>
            <a:ext cx="6612000" cy="1017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3000"/>
              <a:buFont typeface="Arial"/>
              <a:buNone/>
            </a:pPr>
            <a:r>
              <a:rPr b="1" lang="en-US" sz="3000">
                <a:solidFill>
                  <a:srgbClr val="000000"/>
                </a:solidFill>
                <a:latin typeface="Arial"/>
                <a:ea typeface="Arial"/>
                <a:cs typeface="Arial"/>
                <a:sym typeface="Arial"/>
              </a:rPr>
              <a:t>Measured using FFT on an oscilloscope w/ demo soundtrack</a:t>
            </a:r>
            <a:endParaRPr b="1" sz="3000">
              <a:solidFill>
                <a:srgbClr val="000000"/>
              </a:solidFill>
              <a:latin typeface="Arial"/>
              <a:ea typeface="Arial"/>
              <a:cs typeface="Arial"/>
              <a:sym typeface="Arial"/>
            </a:endParaRPr>
          </a:p>
        </p:txBody>
      </p:sp>
      <p:pic>
        <p:nvPicPr>
          <p:cNvPr id="140" name="Google Shape;140;p2"/>
          <p:cNvPicPr preferRelativeResize="0"/>
          <p:nvPr/>
        </p:nvPicPr>
        <p:blipFill rotWithShape="1">
          <a:blip r:embed="rId10">
            <a:alphaModFix/>
          </a:blip>
          <a:srcRect b="0" l="0" r="0" t="0"/>
          <a:stretch/>
        </p:blipFill>
        <p:spPr>
          <a:xfrm>
            <a:off x="11907523" y="24998286"/>
            <a:ext cx="3877301" cy="2907982"/>
          </a:xfrm>
          <a:prstGeom prst="rect">
            <a:avLst/>
          </a:prstGeom>
          <a:noFill/>
          <a:ln>
            <a:noFill/>
          </a:ln>
        </p:spPr>
      </p:pic>
      <p:pic>
        <p:nvPicPr>
          <p:cNvPr id="141" name="Google Shape;141;p2"/>
          <p:cNvPicPr preferRelativeResize="0"/>
          <p:nvPr/>
        </p:nvPicPr>
        <p:blipFill rotWithShape="1">
          <a:blip r:embed="rId11">
            <a:alphaModFix/>
          </a:blip>
          <a:srcRect b="0" l="0" r="0" t="0"/>
          <a:stretch/>
        </p:blipFill>
        <p:spPr>
          <a:xfrm>
            <a:off x="16782884" y="27206575"/>
            <a:ext cx="3915826" cy="2936869"/>
          </a:xfrm>
          <a:prstGeom prst="rect">
            <a:avLst/>
          </a:prstGeom>
          <a:noFill/>
          <a:ln>
            <a:noFill/>
          </a:ln>
        </p:spPr>
      </p:pic>
      <p:pic>
        <p:nvPicPr>
          <p:cNvPr id="142" name="Google Shape;142;p2"/>
          <p:cNvPicPr preferRelativeResize="0"/>
          <p:nvPr/>
        </p:nvPicPr>
        <p:blipFill rotWithShape="1">
          <a:blip r:embed="rId12">
            <a:alphaModFix/>
          </a:blip>
          <a:srcRect b="0" l="0" r="0" t="0"/>
          <a:stretch/>
        </p:blipFill>
        <p:spPr>
          <a:xfrm>
            <a:off x="11907523" y="29503965"/>
            <a:ext cx="3877301" cy="2907976"/>
          </a:xfrm>
          <a:prstGeom prst="rect">
            <a:avLst/>
          </a:prstGeom>
          <a:noFill/>
          <a:ln>
            <a:noFill/>
          </a:ln>
        </p:spPr>
      </p:pic>
      <p:sp>
        <p:nvSpPr>
          <p:cNvPr id="143" name="Google Shape;143;p2"/>
          <p:cNvSpPr txBox="1"/>
          <p:nvPr/>
        </p:nvSpPr>
        <p:spPr>
          <a:xfrm>
            <a:off x="16783770" y="25823673"/>
            <a:ext cx="1867800" cy="575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3000"/>
              <a:buFont typeface="Arial"/>
              <a:buNone/>
            </a:pPr>
            <a:r>
              <a:rPr b="1" lang="en-US" sz="3000">
                <a:solidFill>
                  <a:srgbClr val="000000"/>
                </a:solidFill>
                <a:latin typeface="Arial"/>
                <a:ea typeface="Arial"/>
                <a:cs typeface="Arial"/>
                <a:sym typeface="Arial"/>
              </a:rPr>
              <a:t>No Filter</a:t>
            </a:r>
            <a:endParaRPr b="1" sz="3000">
              <a:solidFill>
                <a:srgbClr val="000000"/>
              </a:solidFill>
              <a:latin typeface="Arial"/>
              <a:ea typeface="Arial"/>
              <a:cs typeface="Arial"/>
              <a:sym typeface="Arial"/>
            </a:endParaRPr>
          </a:p>
        </p:txBody>
      </p:sp>
      <p:sp>
        <p:nvSpPr>
          <p:cNvPr id="144" name="Google Shape;144;p2"/>
          <p:cNvSpPr txBox="1"/>
          <p:nvPr/>
        </p:nvSpPr>
        <p:spPr>
          <a:xfrm>
            <a:off x="12792924" y="28229200"/>
            <a:ext cx="2991900" cy="1072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3000"/>
              <a:buFont typeface="Arial"/>
              <a:buNone/>
            </a:pPr>
            <a:r>
              <a:rPr b="1" lang="en-US" sz="3000">
                <a:solidFill>
                  <a:srgbClr val="000000"/>
                </a:solidFill>
                <a:latin typeface="Arial"/>
                <a:ea typeface="Arial"/>
                <a:cs typeface="Arial"/>
                <a:sym typeface="Arial"/>
              </a:rPr>
              <a:t>Low Pass Filter</a:t>
            </a:r>
            <a:endParaRPr b="1" sz="3000">
              <a:solidFill>
                <a:srgbClr val="000000"/>
              </a:solidFill>
              <a:latin typeface="Arial"/>
              <a:ea typeface="Arial"/>
              <a:cs typeface="Arial"/>
              <a:sym typeface="Arial"/>
            </a:endParaRPr>
          </a:p>
          <a:p>
            <a:pPr indent="0" lvl="0" marL="0" marR="0" rtl="0" algn="ctr">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f</a:t>
            </a:r>
            <a:r>
              <a:rPr b="0" baseline="-25000" lang="en-US" sz="3000">
                <a:solidFill>
                  <a:srgbClr val="000000"/>
                </a:solidFill>
                <a:latin typeface="Arial"/>
                <a:ea typeface="Arial"/>
                <a:cs typeface="Arial"/>
                <a:sym typeface="Arial"/>
              </a:rPr>
              <a:t>c</a:t>
            </a:r>
            <a:r>
              <a:rPr b="0" lang="en-US" sz="3000">
                <a:solidFill>
                  <a:srgbClr val="000000"/>
                </a:solidFill>
                <a:latin typeface="Arial"/>
                <a:ea typeface="Arial"/>
                <a:cs typeface="Arial"/>
                <a:sym typeface="Arial"/>
              </a:rPr>
              <a:t> = 300 Hz</a:t>
            </a:r>
            <a:endParaRPr b="0" sz="3000">
              <a:solidFill>
                <a:srgbClr val="000000"/>
              </a:solidFill>
              <a:latin typeface="Arial"/>
              <a:ea typeface="Arial"/>
              <a:cs typeface="Arial"/>
              <a:sym typeface="Arial"/>
            </a:endParaRPr>
          </a:p>
        </p:txBody>
      </p:sp>
      <p:sp>
        <p:nvSpPr>
          <p:cNvPr id="145" name="Google Shape;145;p2"/>
          <p:cNvSpPr txBox="1"/>
          <p:nvPr/>
        </p:nvSpPr>
        <p:spPr>
          <a:xfrm>
            <a:off x="16783770" y="30476389"/>
            <a:ext cx="3198300" cy="1072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000000"/>
              </a:buClr>
              <a:buSzPts val="3000"/>
              <a:buFont typeface="Arial"/>
              <a:buNone/>
            </a:pPr>
            <a:r>
              <a:rPr b="1" lang="en-US" sz="3000">
                <a:solidFill>
                  <a:srgbClr val="000000"/>
                </a:solidFill>
                <a:latin typeface="Arial"/>
                <a:ea typeface="Arial"/>
                <a:cs typeface="Arial"/>
                <a:sym typeface="Arial"/>
              </a:rPr>
              <a:t>High Pass Filter</a:t>
            </a:r>
            <a:endParaRPr b="1" sz="3000">
              <a:solidFill>
                <a:srgbClr val="000000"/>
              </a:solidFill>
              <a:latin typeface="Arial"/>
              <a:ea typeface="Arial"/>
              <a:cs typeface="Arial"/>
              <a:sym typeface="Arial"/>
            </a:endParaRPr>
          </a:p>
          <a:p>
            <a:pPr indent="0" lvl="0" marL="0" marR="0" rtl="0" algn="ctr">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f</a:t>
            </a:r>
            <a:r>
              <a:rPr b="0" baseline="-25000" lang="en-US" sz="3000">
                <a:solidFill>
                  <a:srgbClr val="000000"/>
                </a:solidFill>
                <a:latin typeface="Arial"/>
                <a:ea typeface="Arial"/>
                <a:cs typeface="Arial"/>
                <a:sym typeface="Arial"/>
              </a:rPr>
              <a:t>c</a:t>
            </a:r>
            <a:r>
              <a:rPr b="0" lang="en-US" sz="3000">
                <a:solidFill>
                  <a:srgbClr val="000000"/>
                </a:solidFill>
                <a:latin typeface="Arial"/>
                <a:ea typeface="Arial"/>
                <a:cs typeface="Arial"/>
                <a:sym typeface="Arial"/>
              </a:rPr>
              <a:t> = 3 kHz</a:t>
            </a:r>
            <a:endParaRPr b="0" sz="3000">
              <a:solidFill>
                <a:srgbClr val="000000"/>
              </a:solidFill>
              <a:latin typeface="Arial"/>
              <a:ea typeface="Arial"/>
              <a:cs typeface="Arial"/>
              <a:sym typeface="Arial"/>
            </a:endParaRPr>
          </a:p>
        </p:txBody>
      </p:sp>
      <p:sp>
        <p:nvSpPr>
          <p:cNvPr id="146" name="Google Shape;146;p2"/>
          <p:cNvSpPr/>
          <p:nvPr/>
        </p:nvSpPr>
        <p:spPr>
          <a:xfrm>
            <a:off x="2123426" y="10300277"/>
            <a:ext cx="8037300" cy="9903300"/>
          </a:xfrm>
          <a:prstGeom prst="rect">
            <a:avLst/>
          </a:prstGeom>
          <a:noFill/>
          <a:ln>
            <a:noFill/>
          </a:ln>
        </p:spPr>
        <p:txBody>
          <a:bodyPr anchorCtr="0" anchor="t" bIns="162325" lIns="324650" spcFirstLastPara="1" rIns="324650" wrap="square" tIns="162325">
            <a:spAutoFit/>
          </a:bodyPr>
          <a:lstStyle/>
          <a:p>
            <a:pPr indent="0" lvl="0" marL="0" marR="0" rtl="0" algn="l">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Passive state performs measure timing and I/O input reading subroutines.</a:t>
            </a:r>
            <a:endParaRPr b="0" sz="3000">
              <a:solidFill>
                <a:srgbClr val="000000"/>
              </a:solidFill>
              <a:latin typeface="Arial"/>
              <a:ea typeface="Arial"/>
              <a:cs typeface="Arial"/>
              <a:sym typeface="Arial"/>
            </a:endParaRPr>
          </a:p>
          <a:p>
            <a:pPr indent="0" lvl="0" marL="0" marR="0" rtl="0" algn="l">
              <a:lnSpc>
                <a:spcPct val="60000"/>
              </a:lnSpc>
              <a:spcBef>
                <a:spcPts val="0"/>
              </a:spcBef>
              <a:spcAft>
                <a:spcPts val="0"/>
              </a:spcAft>
              <a:buClr>
                <a:srgbClr val="000000"/>
              </a:buClr>
              <a:buSzPts val="3000"/>
              <a:buFont typeface="Arial"/>
              <a:buNone/>
            </a:pPr>
            <a:r>
              <a:t/>
            </a:r>
            <a:endParaRPr b="0" sz="30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Measure options edit the current track’s measures for chaining and ordering.</a:t>
            </a:r>
            <a:endParaRPr b="0" sz="3000">
              <a:solidFill>
                <a:srgbClr val="000000"/>
              </a:solidFill>
              <a:latin typeface="Arial"/>
              <a:ea typeface="Arial"/>
              <a:cs typeface="Arial"/>
              <a:sym typeface="Arial"/>
            </a:endParaRPr>
          </a:p>
          <a:p>
            <a:pPr indent="0" lvl="0" marL="0" marR="0" rtl="0" algn="l">
              <a:lnSpc>
                <a:spcPct val="60000"/>
              </a:lnSpc>
              <a:spcBef>
                <a:spcPts val="0"/>
              </a:spcBef>
              <a:spcAft>
                <a:spcPts val="0"/>
              </a:spcAft>
              <a:buClr>
                <a:srgbClr val="000000"/>
              </a:buClr>
              <a:buSzPts val="3000"/>
              <a:buFont typeface="Arial"/>
              <a:buNone/>
            </a:pPr>
            <a:r>
              <a:t/>
            </a:r>
            <a:endParaRPr b="0" sz="30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Track options: read, write, and delete tracks stored persistently on the onboard SD card.</a:t>
            </a:r>
            <a:endParaRPr b="0" sz="3000">
              <a:solidFill>
                <a:srgbClr val="000000"/>
              </a:solidFill>
              <a:latin typeface="Arial"/>
              <a:ea typeface="Arial"/>
              <a:cs typeface="Arial"/>
              <a:sym typeface="Arial"/>
            </a:endParaRPr>
          </a:p>
          <a:p>
            <a:pPr indent="0" lvl="0" marL="0" marR="0" rtl="0" algn="l">
              <a:lnSpc>
                <a:spcPct val="60000"/>
              </a:lnSpc>
              <a:spcBef>
                <a:spcPts val="0"/>
              </a:spcBef>
              <a:spcAft>
                <a:spcPts val="0"/>
              </a:spcAft>
              <a:buClr>
                <a:srgbClr val="000000"/>
              </a:buClr>
              <a:buSzPts val="3000"/>
              <a:buFont typeface="Arial"/>
              <a:buNone/>
            </a:pPr>
            <a:r>
              <a:t/>
            </a:r>
            <a:endParaRPr b="0" sz="30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Sound selection guides the user through preset and custom sound selection on GUI.</a:t>
            </a:r>
            <a:endParaRPr b="0" sz="3000">
              <a:solidFill>
                <a:srgbClr val="000000"/>
              </a:solidFill>
              <a:latin typeface="Arial"/>
              <a:ea typeface="Arial"/>
              <a:cs typeface="Arial"/>
              <a:sym typeface="Arial"/>
            </a:endParaRPr>
          </a:p>
          <a:p>
            <a:pPr indent="0" lvl="0" marL="0" marR="0" rtl="0" algn="l">
              <a:lnSpc>
                <a:spcPct val="10000"/>
              </a:lnSpc>
              <a:spcBef>
                <a:spcPts val="0"/>
              </a:spcBef>
              <a:spcAft>
                <a:spcPts val="0"/>
              </a:spcAft>
              <a:buClr>
                <a:srgbClr val="000000"/>
              </a:buClr>
              <a:buSzPts val="3000"/>
              <a:buFont typeface="Arial"/>
              <a:buNone/>
            </a:pPr>
            <a:r>
              <a:t/>
            </a:r>
            <a:endParaRPr b="0" sz="3000">
              <a:solidFill>
                <a:srgbClr val="000000"/>
              </a:solidFill>
              <a:latin typeface="Arial"/>
              <a:ea typeface="Arial"/>
              <a:cs typeface="Arial"/>
              <a:sym typeface="Arial"/>
            </a:endParaRPr>
          </a:p>
          <a:p>
            <a:pPr indent="0" lvl="0" marL="0" marR="0" rtl="0" algn="l">
              <a:lnSpc>
                <a:spcPct val="10000"/>
              </a:lnSpc>
              <a:spcBef>
                <a:spcPts val="0"/>
              </a:spcBef>
              <a:spcAft>
                <a:spcPts val="0"/>
              </a:spcAft>
              <a:buClr>
                <a:srgbClr val="000000"/>
              </a:buClr>
              <a:buSzPts val="3000"/>
              <a:buFont typeface="Arial"/>
              <a:buNone/>
            </a:pPr>
            <a:r>
              <a:t/>
            </a:r>
            <a:endParaRPr b="0" sz="30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Sound palette assignment assigns selected sound to user selected palette button.</a:t>
            </a:r>
            <a:endParaRPr b="0" sz="3000">
              <a:solidFill>
                <a:srgbClr val="000000"/>
              </a:solidFill>
              <a:latin typeface="Arial"/>
              <a:ea typeface="Arial"/>
              <a:cs typeface="Arial"/>
              <a:sym typeface="Arial"/>
            </a:endParaRPr>
          </a:p>
          <a:p>
            <a:pPr indent="0" lvl="0" marL="0" marR="0" rtl="0" algn="l">
              <a:lnSpc>
                <a:spcPct val="60000"/>
              </a:lnSpc>
              <a:spcBef>
                <a:spcPts val="0"/>
              </a:spcBef>
              <a:spcAft>
                <a:spcPts val="0"/>
              </a:spcAft>
              <a:buClr>
                <a:srgbClr val="000000"/>
              </a:buClr>
              <a:buSzPts val="3000"/>
              <a:buFont typeface="Arial"/>
              <a:buNone/>
            </a:pPr>
            <a:r>
              <a:t/>
            </a:r>
            <a:endParaRPr b="0" sz="30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Effect selection guides the user through effect selection on GUI.</a:t>
            </a:r>
            <a:endParaRPr b="0" sz="3000">
              <a:solidFill>
                <a:srgbClr val="000000"/>
              </a:solidFill>
              <a:latin typeface="Arial"/>
              <a:ea typeface="Arial"/>
              <a:cs typeface="Arial"/>
              <a:sym typeface="Arial"/>
            </a:endParaRPr>
          </a:p>
          <a:p>
            <a:pPr indent="0" lvl="0" marL="0" marR="0" rtl="0" algn="l">
              <a:lnSpc>
                <a:spcPct val="10000"/>
              </a:lnSpc>
              <a:spcBef>
                <a:spcPts val="0"/>
              </a:spcBef>
              <a:spcAft>
                <a:spcPts val="0"/>
              </a:spcAft>
              <a:buClr>
                <a:srgbClr val="000000"/>
              </a:buClr>
              <a:buSzPts val="3000"/>
              <a:buFont typeface="Arial"/>
              <a:buNone/>
            </a:pPr>
            <a:r>
              <a:t/>
            </a:r>
            <a:endParaRPr b="0" sz="30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Effect palette assignment assigns selected effect to user selected palette button.</a:t>
            </a:r>
            <a:endParaRPr b="0" sz="3000">
              <a:solidFill>
                <a:srgbClr val="000000"/>
              </a:solidFill>
              <a:latin typeface="Arial"/>
              <a:ea typeface="Arial"/>
              <a:cs typeface="Arial"/>
              <a:sym typeface="Arial"/>
            </a:endParaRPr>
          </a:p>
          <a:p>
            <a:pPr indent="0" lvl="0" marL="0" marR="0" rtl="0" algn="l">
              <a:lnSpc>
                <a:spcPct val="60000"/>
              </a:lnSpc>
              <a:spcBef>
                <a:spcPts val="0"/>
              </a:spcBef>
              <a:spcAft>
                <a:spcPts val="0"/>
              </a:spcAft>
              <a:buClr>
                <a:srgbClr val="000000"/>
              </a:buClr>
              <a:buSzPts val="3000"/>
              <a:buFont typeface="Arial"/>
              <a:buNone/>
            </a:pPr>
            <a:r>
              <a:t/>
            </a:r>
            <a:endParaRPr b="0" sz="30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Delete options are performed on user selected measure, beat, or step.</a:t>
            </a:r>
            <a:endParaRPr b="0" sz="3000">
              <a:solidFill>
                <a:srgbClr val="000000"/>
              </a:solidFill>
              <a:latin typeface="Arial"/>
              <a:ea typeface="Arial"/>
              <a:cs typeface="Arial"/>
              <a:sym typeface="Arial"/>
            </a:endParaRPr>
          </a:p>
          <a:p>
            <a:pPr indent="0" lvl="0" marL="0" marR="0" rtl="0" algn="l">
              <a:lnSpc>
                <a:spcPct val="10000"/>
              </a:lnSpc>
              <a:spcBef>
                <a:spcPts val="0"/>
              </a:spcBef>
              <a:spcAft>
                <a:spcPts val="0"/>
              </a:spcAft>
              <a:buClr>
                <a:srgbClr val="000000"/>
              </a:buClr>
              <a:buSzPts val="3000"/>
              <a:buFont typeface="Arial"/>
              <a:buNone/>
            </a:pPr>
            <a:r>
              <a:t/>
            </a:r>
            <a:endParaRPr b="0" sz="30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3000"/>
              <a:buFont typeface="Arial"/>
              <a:buNone/>
            </a:pPr>
            <a:r>
              <a:rPr b="0" lang="en-US" sz="3000">
                <a:solidFill>
                  <a:srgbClr val="000000"/>
                </a:solidFill>
                <a:latin typeface="Arial"/>
                <a:ea typeface="Arial"/>
                <a:cs typeface="Arial"/>
                <a:sym typeface="Arial"/>
              </a:rPr>
              <a:t>Delete execution preforms selected deletion option.</a:t>
            </a:r>
            <a:endParaRPr b="0" sz="3000">
              <a:solidFill>
                <a:srgbClr val="000000"/>
              </a:solidFill>
              <a:latin typeface="Arial"/>
              <a:ea typeface="Arial"/>
              <a:cs typeface="Arial"/>
              <a:sym typeface="Arial"/>
            </a:endParaRPr>
          </a:p>
        </p:txBody>
      </p:sp>
      <p:graphicFrame>
        <p:nvGraphicFramePr>
          <p:cNvPr id="147" name="Google Shape;147;p2"/>
          <p:cNvGraphicFramePr/>
          <p:nvPr/>
        </p:nvGraphicFramePr>
        <p:xfrm>
          <a:off x="5521474" y="21237406"/>
          <a:ext cx="3000000" cy="3000000"/>
        </p:xfrm>
        <a:graphic>
          <a:graphicData uri="http://schemas.openxmlformats.org/drawingml/2006/table">
            <a:tbl>
              <a:tblPr>
                <a:noFill/>
                <a:tableStyleId>{5B4C29F3-B08D-4E28-BAAF-DFECA3775BD4}</a:tableStyleId>
              </a:tblPr>
              <a:tblGrid>
                <a:gridCol w="3466700"/>
                <a:gridCol w="1350875"/>
              </a:tblGrid>
              <a:tr h="972600">
                <a:tc>
                  <a:txBody>
                    <a:bodyPr/>
                    <a:lstStyle/>
                    <a:p>
                      <a:pPr indent="0" lvl="0" marL="0" marR="0" rtl="0" algn="l">
                        <a:spcBef>
                          <a:spcPts val="0"/>
                        </a:spcBef>
                        <a:spcAft>
                          <a:spcPts val="0"/>
                        </a:spcAft>
                        <a:buClr>
                          <a:srgbClr val="000000"/>
                        </a:buClr>
                        <a:buSzPts val="3600"/>
                        <a:buFont typeface="Times New Roman"/>
                        <a:buNone/>
                      </a:pPr>
                      <a:r>
                        <a:rPr lang="en-US" sz="3600" u="none" cap="none" strike="noStrike">
                          <a:solidFill>
                            <a:srgbClr val="000000"/>
                          </a:solidFill>
                        </a:rPr>
                        <a:t>Part</a:t>
                      </a:r>
                      <a:endParaRPr sz="18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rgbClr val="000000"/>
                        </a:buClr>
                        <a:buSzPts val="3600"/>
                        <a:buFont typeface="Times New Roman"/>
                        <a:buNone/>
                      </a:pPr>
                      <a:r>
                        <a:rPr lang="en-US" sz="3600" u="none" cap="none" strike="noStrike">
                          <a:solidFill>
                            <a:srgbClr val="000000"/>
                          </a:solidFill>
                        </a:rPr>
                        <a:t>Price</a:t>
                      </a:r>
                      <a:endParaRPr/>
                    </a:p>
                    <a:p>
                      <a:pPr indent="0" lvl="0" marL="0" marR="0" rtl="0" algn="l">
                        <a:spcBef>
                          <a:spcPts val="0"/>
                        </a:spcBef>
                        <a:spcAft>
                          <a:spcPts val="0"/>
                        </a:spcAft>
                        <a:buClr>
                          <a:srgbClr val="000000"/>
                        </a:buClr>
                        <a:buSzPts val="3000"/>
                        <a:buFont typeface="Times New Roman"/>
                        <a:buNone/>
                      </a:pPr>
                      <a:r>
                        <a:rPr lang="en-US" sz="3000" u="none" cap="none" strike="noStrike">
                          <a:solidFill>
                            <a:srgbClr val="000000"/>
                          </a:solidFill>
                        </a:rPr>
                        <a:t>(USD)</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1007700">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Through-hole Capacitors</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4.37</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98625">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SN74HC138N Decoders</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3.72</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957800">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SN74HC04N Inverters</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1.40</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6500">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BA33JC5 Regulator</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2.57</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554125">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20x4 LCD</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13.30</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40100">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Speakers</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10.99</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604025">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Potentiometer Caps</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8.79</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26700">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Power Switch</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0.67</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669025">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Li-Ion Battery</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29.95</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25850">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12mm Grey Tactile Button</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1.49</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544525">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Button PCB</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6.54</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3200">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Audio PCB</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7.96</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485075">
                <a:tc>
                  <a:txBody>
                    <a:bodyPr/>
                    <a:lstStyle/>
                    <a:p>
                      <a:pPr indent="0" lvl="0" marL="0" marR="0" rtl="0" algn="l">
                        <a:spcBef>
                          <a:spcPts val="0"/>
                        </a:spcBef>
                        <a:spcAft>
                          <a:spcPts val="0"/>
                        </a:spcAft>
                        <a:buClr>
                          <a:schemeClr val="dk1"/>
                        </a:buClr>
                        <a:buSzPts val="3000"/>
                        <a:buFont typeface="Times New Roman"/>
                        <a:buNone/>
                      </a:pPr>
                      <a:r>
                        <a:rPr b="1" lang="en-US" sz="3000" u="none" cap="none" strike="noStrike"/>
                        <a:t>Total</a:t>
                      </a:r>
                      <a:endParaRPr b="1"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Times New Roman"/>
                        <a:buNone/>
                      </a:pPr>
                      <a:r>
                        <a:rPr lang="en-US" sz="3000" u="none" cap="none" strike="noStrike"/>
                        <a:t>224.10</a:t>
                      </a:r>
                      <a:endParaRPr sz="3000" u="none" cap="none" strike="noStrike"/>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48" name="Google Shape;148;p2"/>
          <p:cNvGraphicFramePr/>
          <p:nvPr/>
        </p:nvGraphicFramePr>
        <p:xfrm>
          <a:off x="582257" y="21237406"/>
          <a:ext cx="3000000" cy="3000000"/>
        </p:xfrm>
        <a:graphic>
          <a:graphicData uri="http://schemas.openxmlformats.org/drawingml/2006/table">
            <a:tbl>
              <a:tblPr>
                <a:noFill/>
                <a:tableStyleId>{5B4C29F3-B08D-4E28-BAAF-DFECA3775BD4}</a:tableStyleId>
              </a:tblPr>
              <a:tblGrid>
                <a:gridCol w="3499075"/>
                <a:gridCol w="1318500"/>
              </a:tblGrid>
              <a:tr h="972600">
                <a:tc>
                  <a:txBody>
                    <a:bodyPr/>
                    <a:lstStyle/>
                    <a:p>
                      <a:pPr indent="0" lvl="0" marL="0" marR="0" rtl="0" algn="l">
                        <a:spcBef>
                          <a:spcPts val="0"/>
                        </a:spcBef>
                        <a:spcAft>
                          <a:spcPts val="0"/>
                        </a:spcAft>
                        <a:buClr>
                          <a:srgbClr val="000000"/>
                        </a:buClr>
                        <a:buSzPts val="3600"/>
                        <a:buFont typeface="Arial"/>
                        <a:buNone/>
                      </a:pPr>
                      <a:r>
                        <a:rPr lang="en-US" sz="3600" u="none" cap="none" strike="noStrike">
                          <a:solidFill>
                            <a:srgbClr val="000000"/>
                          </a:solidFill>
                          <a:latin typeface="Arial"/>
                          <a:ea typeface="Arial"/>
                          <a:cs typeface="Arial"/>
                          <a:sym typeface="Arial"/>
                        </a:rPr>
                        <a:t>Part</a:t>
                      </a:r>
                      <a:endParaRPr sz="18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Clr>
                          <a:srgbClr val="000000"/>
                        </a:buClr>
                        <a:buSzPts val="3600"/>
                        <a:buFont typeface="Arial"/>
                        <a:buNone/>
                      </a:pPr>
                      <a:r>
                        <a:rPr lang="en-US" sz="3600" u="none" cap="none" strike="noStrike">
                          <a:solidFill>
                            <a:srgbClr val="000000"/>
                          </a:solidFill>
                          <a:latin typeface="Arial"/>
                          <a:ea typeface="Arial"/>
                          <a:cs typeface="Arial"/>
                          <a:sym typeface="Arial"/>
                        </a:rPr>
                        <a:t>Price</a:t>
                      </a:r>
                      <a:endParaRPr/>
                    </a:p>
                    <a:p>
                      <a:pPr indent="0" lvl="0" marL="0" marR="0" rtl="0" algn="l">
                        <a:spcBef>
                          <a:spcPts val="0"/>
                        </a:spcBef>
                        <a:spcAft>
                          <a:spcPts val="0"/>
                        </a:spcAft>
                        <a:buClr>
                          <a:srgbClr val="000000"/>
                        </a:buClr>
                        <a:buSzPts val="3000"/>
                        <a:buFont typeface="Arial"/>
                        <a:buNone/>
                      </a:pPr>
                      <a:r>
                        <a:rPr lang="en-US" sz="3000" u="none" cap="none" strike="noStrike">
                          <a:solidFill>
                            <a:srgbClr val="000000"/>
                          </a:solidFill>
                          <a:latin typeface="Arial"/>
                          <a:ea typeface="Arial"/>
                          <a:cs typeface="Arial"/>
                          <a:sym typeface="Arial"/>
                        </a:rPr>
                        <a:t>(USD)</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8D8D8"/>
                    </a:solidFill>
                  </a:tcPr>
                </a:tc>
              </a:tr>
              <a:tr h="639475">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Teensy 4.1</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31.50</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70550">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PSRAM 8MB</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1.80</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624850">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LM386m-1</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1.49</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40100">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TPA2016D2</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2.23</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609600">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NE5532</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3.78</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1050">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10k Potentiometer</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6.08</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604025">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Music Maker Featherwing</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19.95</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26700">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3mm Red LEDs</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6.20</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669025">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1N5818 Diode</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9.58</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25850">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Silicone Button Pads</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23.16</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662375">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1206 Resistors</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0.90</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66950">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Powerboost 1000c</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19.95</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r h="658450">
                <a:tc>
                  <a:txBody>
                    <a:bodyPr/>
                    <a:lstStyle/>
                    <a:p>
                      <a:pPr indent="0" lvl="0" marL="0" marR="0" rtl="0" algn="l">
                        <a:spcBef>
                          <a:spcPts val="0"/>
                        </a:spcBef>
                        <a:spcAft>
                          <a:spcPts val="0"/>
                        </a:spcAft>
                        <a:buClr>
                          <a:schemeClr val="dk1"/>
                        </a:buClr>
                        <a:buSzPts val="3000"/>
                        <a:buFont typeface="Arial"/>
                        <a:buNone/>
                      </a:pPr>
                      <a:r>
                        <a:rPr b="0" lang="en-US" sz="3000" u="none" cap="none" strike="noStrike">
                          <a:latin typeface="Arial"/>
                          <a:ea typeface="Arial"/>
                          <a:cs typeface="Arial"/>
                          <a:sym typeface="Arial"/>
                        </a:rPr>
                        <a:t>0805 Resistors</a:t>
                      </a:r>
                      <a:endParaRPr b="0"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0.68</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8450">
                <a:tc>
                  <a:txBody>
                    <a:bodyPr/>
                    <a:lstStyle/>
                    <a:p>
                      <a:pPr indent="0" lvl="0" marL="0" marR="0" rtl="0" algn="l">
                        <a:spcBef>
                          <a:spcPts val="0"/>
                        </a:spcBef>
                        <a:spcAft>
                          <a:spcPts val="0"/>
                        </a:spcAft>
                        <a:buClr>
                          <a:schemeClr val="dk1"/>
                        </a:buClr>
                        <a:buSzPts val="3000"/>
                        <a:buFont typeface="Arial"/>
                        <a:buNone/>
                      </a:pPr>
                      <a:r>
                        <a:rPr b="0" lang="en-US" sz="3000" u="none" cap="none" strike="noStrike">
                          <a:latin typeface="Arial"/>
                          <a:ea typeface="Arial"/>
                          <a:cs typeface="Arial"/>
                          <a:sym typeface="Arial"/>
                        </a:rPr>
                        <a:t>0805 Capacitors</a:t>
                      </a:r>
                      <a:endParaRPr b="0"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Clr>
                          <a:schemeClr val="dk1"/>
                        </a:buClr>
                        <a:buSzPts val="3000"/>
                        <a:buFont typeface="Arial"/>
                        <a:buNone/>
                      </a:pPr>
                      <a:r>
                        <a:rPr lang="en-US" sz="3000" u="none" cap="none" strike="noStrike">
                          <a:latin typeface="Arial"/>
                          <a:ea typeface="Arial"/>
                          <a:cs typeface="Arial"/>
                          <a:sym typeface="Arial"/>
                        </a:rPr>
                        <a:t>2.40</a:t>
                      </a:r>
                      <a:endParaRPr sz="3000" u="none" cap="none" strike="noStrike">
                        <a:latin typeface="Arial"/>
                        <a:ea typeface="Arial"/>
                        <a:cs typeface="Arial"/>
                        <a:sym typeface="Arial"/>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2F2F2"/>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1995-06-17T23:31:02Z</dcterms:created>
  <dc:creator>Dr. Sandra Cruz-Pol and Marie Ayala</dc:creator>
</cp:coreProperties>
</file>